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6" r:id="rId40"/>
    <p:sldId id="297" r:id="rId41"/>
    <p:sldId id="298" r:id="rId42"/>
    <p:sldId id="299" r:id="rId43"/>
    <p:sldId id="300" r:id="rId44"/>
    <p:sldId id="301" r:id="rId45"/>
    <p:sldId id="302" r:id="rId46"/>
  </p:sldIdLst>
  <p:sldSz cx="18288000" cy="10287000"/>
  <p:notesSz cx="6858000" cy="9144000"/>
  <p:embeddedFontLst>
    <p:embeddedFont>
      <p:font typeface="Calibri" panose="020F0502020204030204" pitchFamily="34" charset="0"/>
      <p:regular r:id="rId47"/>
      <p:bold r:id="rId48"/>
      <p:italic r:id="rId49"/>
      <p:boldItalic r:id="rId50"/>
    </p:embeddedFont>
    <p:embeddedFont>
      <p:font typeface="DM Sans" pitchFamily="2" charset="0"/>
      <p:regular r:id="rId51"/>
      <p:bold r:id="rId52"/>
      <p:italic r:id="rId53"/>
      <p:boldItalic r:id="rId54"/>
    </p:embeddedFont>
    <p:embeddedFont>
      <p:font typeface="Montserrat Classic Bold" panose="020B0604020202020204" charset="0"/>
      <p:regular r:id="rId55"/>
    </p:embeddedFont>
    <p:embeddedFont>
      <p:font typeface="Open Sauce" panose="020B0604020202020204" charset="0"/>
      <p:regular r:id="rId56"/>
    </p:embeddedFont>
    <p:embeddedFont>
      <p:font typeface="Oswald Bold"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IN" dirty="0"/>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dirty="0"/>
            </a:p>
          </p:txBody>
        </p:sp>
      </p:grpSp>
      <p:sp>
        <p:nvSpPr>
          <p:cNvPr id="8" name="TextBox 8"/>
          <p:cNvSpPr txBox="1"/>
          <p:nvPr/>
        </p:nvSpPr>
        <p:spPr>
          <a:xfrm>
            <a:off x="4236347" y="3590108"/>
            <a:ext cx="9815307" cy="2799715"/>
          </a:xfrm>
          <a:prstGeom prst="rect">
            <a:avLst/>
          </a:prstGeom>
        </p:spPr>
        <p:txBody>
          <a:bodyPr lIns="0" tIns="0" rIns="0" bIns="0" rtlCol="0" anchor="t">
            <a:spAutoFit/>
          </a:bodyPr>
          <a:lstStyle/>
          <a:p>
            <a:pPr algn="ctr">
              <a:lnSpc>
                <a:spcPts val="11348"/>
              </a:lnSpc>
            </a:pPr>
            <a:r>
              <a:rPr lang="en-US" sz="9699" spc="950" dirty="0">
                <a:solidFill>
                  <a:srgbClr val="231F20"/>
                </a:solidFill>
                <a:latin typeface="Oswald Bold"/>
              </a:rPr>
              <a:t>PREDICTIVE</a:t>
            </a:r>
          </a:p>
          <a:p>
            <a:pPr algn="ctr">
              <a:lnSpc>
                <a:spcPts val="9990"/>
              </a:lnSpc>
            </a:pPr>
            <a:r>
              <a:rPr lang="en-US" sz="9699" spc="950" dirty="0">
                <a:solidFill>
                  <a:srgbClr val="231F20"/>
                </a:solidFill>
                <a:latin typeface="Oswald Bold"/>
              </a:rPr>
              <a:t>ANALYSIS</a:t>
            </a:r>
          </a:p>
        </p:txBody>
      </p:sp>
      <p:sp>
        <p:nvSpPr>
          <p:cNvPr id="9" name="TextBox 9"/>
          <p:cNvSpPr txBox="1"/>
          <p:nvPr/>
        </p:nvSpPr>
        <p:spPr>
          <a:xfrm>
            <a:off x="4236347" y="6466023"/>
            <a:ext cx="9815307" cy="459867"/>
          </a:xfrm>
          <a:prstGeom prst="rect">
            <a:avLst/>
          </a:prstGeom>
        </p:spPr>
        <p:txBody>
          <a:bodyPr lIns="0" tIns="0" rIns="0" bIns="0" rtlCol="0" anchor="t">
            <a:spAutoFit/>
          </a:bodyPr>
          <a:lstStyle/>
          <a:p>
            <a:pPr algn="ctr">
              <a:lnSpc>
                <a:spcPts val="3863"/>
              </a:lnSpc>
            </a:pPr>
            <a:r>
              <a:rPr lang="en-US" sz="2799" spc="274" dirty="0">
                <a:solidFill>
                  <a:srgbClr val="231F20"/>
                </a:solidFill>
                <a:latin typeface="Oswald Bold"/>
              </a:rPr>
              <a:t>PROJECT</a:t>
            </a:r>
          </a:p>
        </p:txBody>
      </p:sp>
      <p:sp>
        <p:nvSpPr>
          <p:cNvPr id="10" name="TextBox 10"/>
          <p:cNvSpPr txBox="1"/>
          <p:nvPr/>
        </p:nvSpPr>
        <p:spPr>
          <a:xfrm>
            <a:off x="2719596" y="7577828"/>
            <a:ext cx="12848809" cy="441638"/>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BY: RISHI GANDHI &amp; SUHANI SHAH</a:t>
            </a:r>
          </a:p>
        </p:txBody>
      </p:sp>
      <p:sp>
        <p:nvSpPr>
          <p:cNvPr id="11" name="TextBox 11"/>
          <p:cNvSpPr txBox="1"/>
          <p:nvPr/>
        </p:nvSpPr>
        <p:spPr>
          <a:xfrm>
            <a:off x="4073234" y="8038516"/>
            <a:ext cx="9815307" cy="459867"/>
          </a:xfrm>
          <a:prstGeom prst="rect">
            <a:avLst/>
          </a:prstGeom>
        </p:spPr>
        <p:txBody>
          <a:bodyPr lIns="0" tIns="0" rIns="0" bIns="0" rtlCol="0" anchor="t">
            <a:spAutoFit/>
          </a:bodyPr>
          <a:lstStyle/>
          <a:p>
            <a:pPr algn="ctr">
              <a:lnSpc>
                <a:spcPts val="3863"/>
              </a:lnSpc>
            </a:pPr>
            <a:r>
              <a:rPr lang="en-US" sz="2799" spc="274" dirty="0">
                <a:solidFill>
                  <a:srgbClr val="231F20"/>
                </a:solidFill>
                <a:latin typeface="Oswald Bold"/>
              </a:rPr>
              <a:t>J022, J060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175777"/>
            <a:ext cx="11613946" cy="5935446"/>
          </a:xfrm>
          <a:custGeom>
            <a:avLst/>
            <a:gdLst/>
            <a:ahLst/>
            <a:cxnLst/>
            <a:rect l="l" t="t" r="r" b="b"/>
            <a:pathLst>
              <a:path w="11613946" h="5935446">
                <a:moveTo>
                  <a:pt x="0" y="0"/>
                </a:moveTo>
                <a:lnTo>
                  <a:pt x="11613946" y="0"/>
                </a:lnTo>
                <a:lnTo>
                  <a:pt x="11613946" y="5935446"/>
                </a:lnTo>
                <a:lnTo>
                  <a:pt x="0" y="5935446"/>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DECISION TREES</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1480812" y="2189523"/>
            <a:ext cx="6760494" cy="5907954"/>
          </a:xfrm>
          <a:custGeom>
            <a:avLst/>
            <a:gdLst/>
            <a:ahLst/>
            <a:cxnLst/>
            <a:rect l="l" t="t" r="r" b="b"/>
            <a:pathLst>
              <a:path w="6760494" h="5907954">
                <a:moveTo>
                  <a:pt x="0" y="0"/>
                </a:moveTo>
                <a:lnTo>
                  <a:pt x="6760494" y="0"/>
                </a:lnTo>
                <a:lnTo>
                  <a:pt x="6760494" y="5907954"/>
                </a:lnTo>
                <a:lnTo>
                  <a:pt x="0" y="590795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DECISION TREES</a:t>
            </a:r>
          </a:p>
        </p:txBody>
      </p:sp>
      <p:sp>
        <p:nvSpPr>
          <p:cNvPr id="5" name="TextBox 5"/>
          <p:cNvSpPr txBox="1"/>
          <p:nvPr/>
        </p:nvSpPr>
        <p:spPr>
          <a:xfrm>
            <a:off x="8548759" y="2179998"/>
            <a:ext cx="8848453" cy="5772785"/>
          </a:xfrm>
          <a:prstGeom prst="rect">
            <a:avLst/>
          </a:prstGeom>
        </p:spPr>
        <p:txBody>
          <a:bodyPr lIns="0" tIns="0" rIns="0" bIns="0" rtlCol="0" anchor="t">
            <a:spAutoFit/>
          </a:bodyPr>
          <a:lstStyle/>
          <a:p>
            <a:pPr algn="just">
              <a:lnSpc>
                <a:spcPts val="2860"/>
              </a:lnSpc>
            </a:pPr>
            <a:r>
              <a:rPr lang="en-US" sz="2200" dirty="0">
                <a:solidFill>
                  <a:srgbClr val="231F20"/>
                </a:solidFill>
                <a:latin typeface="Open Sauce"/>
              </a:rPr>
              <a:t>Open interactive decision tree and start splitting the nodes. The Split Node dialog box shows the relative value, -Log(p) or logworth, of partitioning the training data using the indicated input. As the logworth increases, the partition better isolates cases with identical target values </a:t>
            </a:r>
          </a:p>
          <a:p>
            <a:pPr algn="just">
              <a:lnSpc>
                <a:spcPts val="2860"/>
              </a:lnSpc>
            </a:pPr>
            <a:endParaRPr lang="en-US" sz="2200" dirty="0">
              <a:solidFill>
                <a:srgbClr val="231F20"/>
              </a:solidFill>
              <a:latin typeface="Open Sauce"/>
            </a:endParaRPr>
          </a:p>
          <a:p>
            <a:pPr algn="just">
              <a:lnSpc>
                <a:spcPts val="2860"/>
              </a:lnSpc>
            </a:pPr>
            <a:r>
              <a:rPr lang="en-US" sz="2200" dirty="0">
                <a:solidFill>
                  <a:srgbClr val="231F20"/>
                </a:solidFill>
                <a:latin typeface="Open Sauce"/>
              </a:rPr>
              <a:t>Start splitting the nodes one can customize the values using edit rule.</a:t>
            </a:r>
          </a:p>
          <a:p>
            <a:pPr algn="just">
              <a:lnSpc>
                <a:spcPts val="2860"/>
              </a:lnSpc>
            </a:pPr>
            <a:r>
              <a:rPr lang="en-US" sz="2200" dirty="0">
                <a:solidFill>
                  <a:srgbClr val="231F20"/>
                </a:solidFill>
                <a:latin typeface="Open Sauce"/>
              </a:rPr>
              <a:t>This prompts the question: Where do you stop splitting? The validation data provides the necessary information to answer this question. </a:t>
            </a:r>
          </a:p>
          <a:p>
            <a:pPr algn="just">
              <a:lnSpc>
                <a:spcPts val="2860"/>
              </a:lnSpc>
            </a:pPr>
            <a:endParaRPr lang="en-US" sz="2200" dirty="0">
              <a:solidFill>
                <a:srgbClr val="231F20"/>
              </a:solidFill>
              <a:latin typeface="Open Sauce"/>
            </a:endParaRPr>
          </a:p>
          <a:p>
            <a:pPr algn="just">
              <a:lnSpc>
                <a:spcPts val="2860"/>
              </a:lnSpc>
              <a:spcBef>
                <a:spcPct val="0"/>
              </a:spcBef>
            </a:pPr>
            <a:r>
              <a:rPr lang="en-US" sz="2200" dirty="0">
                <a:solidFill>
                  <a:srgbClr val="231F20"/>
                </a:solidFill>
                <a:latin typeface="Open Sauce"/>
              </a:rPr>
              <a:t>If the model's performance improves with a split, it might be a good idea to keep it. If the performance decreases, the split might be unnecessary, and you might need to prune the tree or stop further splitting.</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3027322" y="2272757"/>
            <a:ext cx="10787983" cy="6062274"/>
          </a:xfrm>
          <a:custGeom>
            <a:avLst/>
            <a:gdLst/>
            <a:ahLst/>
            <a:cxnLst/>
            <a:rect l="l" t="t" r="r" b="b"/>
            <a:pathLst>
              <a:path w="10787983" h="6062274">
                <a:moveTo>
                  <a:pt x="0" y="0"/>
                </a:moveTo>
                <a:lnTo>
                  <a:pt x="10787983" y="0"/>
                </a:lnTo>
                <a:lnTo>
                  <a:pt x="10787983" y="6062274"/>
                </a:lnTo>
                <a:lnTo>
                  <a:pt x="0" y="606227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DECISION TREES</a:t>
            </a:r>
          </a:p>
        </p:txBody>
      </p:sp>
      <p:sp>
        <p:nvSpPr>
          <p:cNvPr id="5" name="TextBox 5"/>
          <p:cNvSpPr txBox="1"/>
          <p:nvPr/>
        </p:nvSpPr>
        <p:spPr>
          <a:xfrm>
            <a:off x="3027322" y="8718092"/>
            <a:ext cx="11613946" cy="7150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more automated ways to grow a tree is to do it through creating a maximal tree</a:t>
            </a:r>
          </a:p>
          <a:p>
            <a:pPr algn="just">
              <a:lnSpc>
                <a:spcPts val="2859"/>
              </a:lnSpc>
              <a:spcBef>
                <a:spcPct val="0"/>
              </a:spcBef>
            </a:pPr>
            <a:endParaRPr lang="en-US" sz="2199" dirty="0">
              <a:solidFill>
                <a:srgbClr val="231F20"/>
              </a:solidFill>
              <a:latin typeface="Open Sauce"/>
            </a:endParaRP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854181" y="2193377"/>
            <a:ext cx="11613946" cy="6526421"/>
          </a:xfrm>
          <a:custGeom>
            <a:avLst/>
            <a:gdLst/>
            <a:ahLst/>
            <a:cxnLst/>
            <a:rect l="l" t="t" r="r" b="b"/>
            <a:pathLst>
              <a:path w="11613946" h="6526421">
                <a:moveTo>
                  <a:pt x="0" y="0"/>
                </a:moveTo>
                <a:lnTo>
                  <a:pt x="11613945" y="0"/>
                </a:lnTo>
                <a:lnTo>
                  <a:pt x="11613945" y="6526421"/>
                </a:lnTo>
                <a:lnTo>
                  <a:pt x="0" y="6526421"/>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MISCLASSIFICATION RATE</a:t>
            </a:r>
          </a:p>
        </p:txBody>
      </p:sp>
      <p:sp>
        <p:nvSpPr>
          <p:cNvPr id="5" name="TextBox 5"/>
          <p:cNvSpPr txBox="1"/>
          <p:nvPr/>
        </p:nvSpPr>
        <p:spPr>
          <a:xfrm>
            <a:off x="12468126" y="2017503"/>
            <a:ext cx="4922666" cy="7451725"/>
          </a:xfrm>
          <a:prstGeom prst="rect">
            <a:avLst/>
          </a:prstGeom>
        </p:spPr>
        <p:txBody>
          <a:bodyPr lIns="0" tIns="0" rIns="0" bIns="0" rtlCol="0" anchor="t">
            <a:spAutoFit/>
          </a:bodyPr>
          <a:lstStyle/>
          <a:p>
            <a:pPr marL="431801" lvl="1" indent="-215900">
              <a:lnSpc>
                <a:spcPts val="2600"/>
              </a:lnSpc>
              <a:buFont typeface="Arial"/>
              <a:buChar char="•"/>
            </a:pPr>
            <a:r>
              <a:rPr lang="en-US" sz="2000" dirty="0">
                <a:solidFill>
                  <a:srgbClr val="231F20"/>
                </a:solidFill>
                <a:latin typeface="Open Sauce"/>
              </a:rPr>
              <a:t>Overfitting Point: Initially, as the tree grows, both training and validation misclassification rates decrease. However, after a certain number of leaves, the training rate continues to decrease, but the validation rate starts to plateau or even slightly increase. This divergence indicates potential overfitting, where the model is becoming too tailored to the training data and may not generalize well to new, unseen data.</a:t>
            </a:r>
          </a:p>
          <a:p>
            <a:pPr marL="431801" lvl="1" indent="-215900">
              <a:lnSpc>
                <a:spcPts val="2600"/>
              </a:lnSpc>
              <a:buFont typeface="Arial"/>
              <a:buChar char="•"/>
            </a:pPr>
            <a:r>
              <a:rPr lang="en-US" sz="2000" dirty="0">
                <a:solidFill>
                  <a:srgbClr val="231F20"/>
                </a:solidFill>
                <a:latin typeface="Open Sauce"/>
              </a:rPr>
              <a:t>Optimal Complexity: One way to select the optimal complexity (or size) of the tree is to identify where the validation misclassification rate is the lowest, before it starts to plateau or increase. In this plot, it seems like that point is around 8-10 leaves. Beyond that, adding more leaves doesn't seem to improve the performance on the validation set.</a:t>
            </a:r>
          </a:p>
        </p:txBody>
      </p:sp>
      <p:sp>
        <p:nvSpPr>
          <p:cNvPr id="6" name="TextBox 6"/>
          <p:cNvSpPr txBox="1"/>
          <p:nvPr/>
        </p:nvSpPr>
        <p:spPr>
          <a:xfrm>
            <a:off x="3228545" y="9072245"/>
            <a:ext cx="6865218" cy="353060"/>
          </a:xfrm>
          <a:prstGeom prst="rect">
            <a:avLst/>
          </a:prstGeom>
        </p:spPr>
        <p:txBody>
          <a:bodyPr lIns="0" tIns="0" rIns="0" bIns="0" rtlCol="0" anchor="t">
            <a:spAutoFit/>
          </a:bodyPr>
          <a:lstStyle/>
          <a:p>
            <a:pPr algn="ctr">
              <a:lnSpc>
                <a:spcPts val="2859"/>
              </a:lnSpc>
              <a:spcBef>
                <a:spcPct val="0"/>
              </a:spcBef>
            </a:pPr>
            <a:r>
              <a:rPr lang="en-US" sz="2199" dirty="0">
                <a:solidFill>
                  <a:srgbClr val="231F20"/>
                </a:solidFill>
                <a:latin typeface="Open Sauce"/>
              </a:rPr>
              <a:t>Misclassification rate – 0.18345 at 32 no. of leaves</a:t>
            </a:r>
          </a:p>
        </p:txBody>
      </p:sp>
      <p:sp>
        <p:nvSpPr>
          <p:cNvPr id="7" name="Freeform 7"/>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027657"/>
            <a:ext cx="9750583" cy="5479310"/>
          </a:xfrm>
          <a:custGeom>
            <a:avLst/>
            <a:gdLst/>
            <a:ahLst/>
            <a:cxnLst/>
            <a:rect l="l" t="t" r="r" b="b"/>
            <a:pathLst>
              <a:path w="9750583" h="5479310">
                <a:moveTo>
                  <a:pt x="0" y="0"/>
                </a:moveTo>
                <a:lnTo>
                  <a:pt x="9750583" y="0"/>
                </a:lnTo>
                <a:lnTo>
                  <a:pt x="9750583" y="5479310"/>
                </a:lnTo>
                <a:lnTo>
                  <a:pt x="0" y="5479310"/>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ASSESSING THE DECISION TREE</a:t>
            </a:r>
          </a:p>
        </p:txBody>
      </p:sp>
      <p:sp>
        <p:nvSpPr>
          <p:cNvPr id="5" name="TextBox 5"/>
          <p:cNvSpPr txBox="1"/>
          <p:nvPr/>
        </p:nvSpPr>
        <p:spPr>
          <a:xfrm>
            <a:off x="12332602" y="2008607"/>
            <a:ext cx="4308735" cy="1798321"/>
          </a:xfrm>
          <a:prstGeom prst="rect">
            <a:avLst/>
          </a:prstGeom>
        </p:spPr>
        <p:txBody>
          <a:bodyPr lIns="0" tIns="0" rIns="0" bIns="0" rtlCol="0" anchor="t">
            <a:spAutoFit/>
          </a:bodyPr>
          <a:lstStyle/>
          <a:p>
            <a:pPr algn="just">
              <a:lnSpc>
                <a:spcPts val="2855"/>
              </a:lnSpc>
              <a:spcBef>
                <a:spcPct val="0"/>
              </a:spcBef>
            </a:pPr>
            <a:r>
              <a:rPr lang="en-US" sz="2196" dirty="0">
                <a:solidFill>
                  <a:srgbClr val="231F20"/>
                </a:solidFill>
                <a:latin typeface="Open Sauce"/>
              </a:rPr>
              <a:t>assessing the decision tree model, evaluating its lift and performance statistics, and visualizing results and data distributions.</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782247" y="2164495"/>
            <a:ext cx="4769856" cy="4769856"/>
          </a:xfrm>
          <a:custGeom>
            <a:avLst/>
            <a:gdLst/>
            <a:ahLst/>
            <a:cxnLst/>
            <a:rect l="l" t="t" r="r" b="b"/>
            <a:pathLst>
              <a:path w="4769856" h="4769856">
                <a:moveTo>
                  <a:pt x="0" y="0"/>
                </a:moveTo>
                <a:lnTo>
                  <a:pt x="4769856" y="0"/>
                </a:lnTo>
                <a:lnTo>
                  <a:pt x="4769856" y="4769857"/>
                </a:lnTo>
                <a:lnTo>
                  <a:pt x="0" y="4769857"/>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5740679" y="2164495"/>
            <a:ext cx="4754062" cy="4769856"/>
          </a:xfrm>
          <a:custGeom>
            <a:avLst/>
            <a:gdLst/>
            <a:ahLst/>
            <a:cxnLst/>
            <a:rect l="l" t="t" r="r" b="b"/>
            <a:pathLst>
              <a:path w="4754062" h="4769856">
                <a:moveTo>
                  <a:pt x="0" y="0"/>
                </a:moveTo>
                <a:lnTo>
                  <a:pt x="4754062" y="0"/>
                </a:lnTo>
                <a:lnTo>
                  <a:pt x="4754062" y="4769857"/>
                </a:lnTo>
                <a:lnTo>
                  <a:pt x="0" y="4769857"/>
                </a:lnTo>
                <a:lnTo>
                  <a:pt x="0" y="0"/>
                </a:lnTo>
                <a:close/>
              </a:path>
            </a:pathLst>
          </a:custGeom>
          <a:blipFill>
            <a:blip r:embed="rId4"/>
            <a:stretch>
              <a:fillRect/>
            </a:stretch>
          </a:blipFill>
        </p:spPr>
        <p:txBody>
          <a:bodyPr/>
          <a:lstStyle/>
          <a:p>
            <a:endParaRPr lang="en-IN" dirty="0"/>
          </a:p>
        </p:txBody>
      </p:sp>
      <p:sp>
        <p:nvSpPr>
          <p:cNvPr id="5" name="TextBox 5"/>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ASSESSING THE DECISION TREE</a:t>
            </a:r>
          </a:p>
        </p:txBody>
      </p:sp>
      <p:sp>
        <p:nvSpPr>
          <p:cNvPr id="6" name="TextBox 6"/>
          <p:cNvSpPr txBox="1"/>
          <p:nvPr/>
        </p:nvSpPr>
        <p:spPr>
          <a:xfrm>
            <a:off x="10607608" y="2145445"/>
            <a:ext cx="7010404" cy="6144260"/>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231F20"/>
                </a:solidFill>
                <a:latin typeface="Open Sauce"/>
              </a:rPr>
              <a:t>For both metrics (ASE and misclassification rate), the model's performance on the training and validation sets improves as it grows in complexity (more leaves) up to around 20 leaves. After this point, adding more leaves does not lead to significant improvements in either metric.</a:t>
            </a:r>
          </a:p>
          <a:p>
            <a:pPr marL="474979" lvl="1" indent="-237490" algn="just">
              <a:lnSpc>
                <a:spcPts val="2859"/>
              </a:lnSpc>
              <a:buFont typeface="Arial"/>
              <a:buChar char="•"/>
            </a:pPr>
            <a:r>
              <a:rPr lang="en-US" sz="2199" dirty="0">
                <a:solidFill>
                  <a:srgbClr val="231F20"/>
                </a:solidFill>
                <a:latin typeface="Open Sauce"/>
              </a:rPr>
              <a:t>The convergence of training and validation curves suggests that the model is neither overfitting (where the training metric would be much better than the validation metric) nor underfitting (where both metrics would be poor).</a:t>
            </a:r>
          </a:p>
          <a:p>
            <a:pPr marL="474979" lvl="1" indent="-237490" algn="just">
              <a:lnSpc>
                <a:spcPts val="2859"/>
              </a:lnSpc>
              <a:buFont typeface="Arial"/>
              <a:buChar char="•"/>
            </a:pPr>
            <a:r>
              <a:rPr lang="en-US" sz="2199" dirty="0">
                <a:solidFill>
                  <a:srgbClr val="231F20"/>
                </a:solidFill>
                <a:latin typeface="Open Sauce"/>
              </a:rPr>
              <a:t>Choosing a tree size around where the validation metric plateaus (around 20 leaves in this case) could be optimal as it offers a balance between model complexity and performance.</a:t>
            </a:r>
          </a:p>
        </p:txBody>
      </p:sp>
      <p:sp>
        <p:nvSpPr>
          <p:cNvPr id="7" name="TextBox 7"/>
          <p:cNvSpPr txBox="1"/>
          <p:nvPr/>
        </p:nvSpPr>
        <p:spPr>
          <a:xfrm>
            <a:off x="2142191" y="7204804"/>
            <a:ext cx="1773213" cy="353060"/>
          </a:xfrm>
          <a:prstGeom prst="rect">
            <a:avLst/>
          </a:prstGeom>
        </p:spPr>
        <p:txBody>
          <a:bodyPr lIns="0" tIns="0" rIns="0" bIns="0" rtlCol="0" anchor="t">
            <a:spAutoFit/>
          </a:bodyPr>
          <a:lstStyle/>
          <a:p>
            <a:pPr algn="ctr">
              <a:lnSpc>
                <a:spcPts val="2859"/>
              </a:lnSpc>
              <a:spcBef>
                <a:spcPct val="0"/>
              </a:spcBef>
            </a:pPr>
            <a:r>
              <a:rPr lang="en-US" sz="2199" dirty="0">
                <a:solidFill>
                  <a:srgbClr val="231F20"/>
                </a:solidFill>
                <a:latin typeface="Open Sauce"/>
              </a:rPr>
              <a:t>ASE – 0.1337</a:t>
            </a:r>
          </a:p>
        </p:txBody>
      </p:sp>
      <p:sp>
        <p:nvSpPr>
          <p:cNvPr id="8" name="TextBox 8"/>
          <p:cNvSpPr txBox="1"/>
          <p:nvPr/>
        </p:nvSpPr>
        <p:spPr>
          <a:xfrm>
            <a:off x="7414915" y="7204804"/>
            <a:ext cx="1729085" cy="353060"/>
          </a:xfrm>
          <a:prstGeom prst="rect">
            <a:avLst/>
          </a:prstGeom>
        </p:spPr>
        <p:txBody>
          <a:bodyPr lIns="0" tIns="0" rIns="0" bIns="0" rtlCol="0" anchor="t">
            <a:spAutoFit/>
          </a:bodyPr>
          <a:lstStyle/>
          <a:p>
            <a:pPr algn="ctr">
              <a:lnSpc>
                <a:spcPts val="2859"/>
              </a:lnSpc>
              <a:spcBef>
                <a:spcPct val="0"/>
              </a:spcBef>
            </a:pPr>
            <a:r>
              <a:rPr lang="en-US" sz="2199" dirty="0">
                <a:solidFill>
                  <a:srgbClr val="231F20"/>
                </a:solidFill>
                <a:latin typeface="Open Sauce"/>
              </a:rPr>
              <a:t>MR – 0.1878 </a:t>
            </a: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010717" y="3190713"/>
            <a:ext cx="11613946" cy="3905575"/>
          </a:xfrm>
          <a:custGeom>
            <a:avLst/>
            <a:gdLst/>
            <a:ahLst/>
            <a:cxnLst/>
            <a:rect l="l" t="t" r="r" b="b"/>
            <a:pathLst>
              <a:path w="11613946" h="3905575">
                <a:moveTo>
                  <a:pt x="0" y="0"/>
                </a:moveTo>
                <a:lnTo>
                  <a:pt x="11613945" y="0"/>
                </a:lnTo>
                <a:lnTo>
                  <a:pt x="11613945" y="3905574"/>
                </a:lnTo>
                <a:lnTo>
                  <a:pt x="0" y="390557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OPTIMAL TREE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261870"/>
            <a:ext cx="8577070" cy="4819858"/>
          </a:xfrm>
          <a:custGeom>
            <a:avLst/>
            <a:gdLst/>
            <a:ahLst/>
            <a:cxnLst/>
            <a:rect l="l" t="t" r="r" b="b"/>
            <a:pathLst>
              <a:path w="8577070" h="4819858">
                <a:moveTo>
                  <a:pt x="0" y="0"/>
                </a:moveTo>
                <a:lnTo>
                  <a:pt x="8577070" y="0"/>
                </a:lnTo>
                <a:lnTo>
                  <a:pt x="8577070" y="4819858"/>
                </a:lnTo>
                <a:lnTo>
                  <a:pt x="0" y="4819858"/>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OPTIMAL TREE</a:t>
            </a:r>
          </a:p>
        </p:txBody>
      </p:sp>
      <p:sp>
        <p:nvSpPr>
          <p:cNvPr id="5" name="TextBox 5"/>
          <p:cNvSpPr txBox="1"/>
          <p:nvPr/>
        </p:nvSpPr>
        <p:spPr>
          <a:xfrm>
            <a:off x="10902343" y="2242820"/>
            <a:ext cx="6356957" cy="6144260"/>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231F20"/>
                </a:solidFill>
                <a:latin typeface="Open Sauce"/>
              </a:rPr>
              <a:t>Observation: As the number of leaves in the decision tree increases (i.e., the tree becomes more complex), the average squared error for the training set (purple line) decreases, which is expected as the tree fits the training data more closely. However, the average squared error for the validation set (pink line) decreases initially and then stabilizes.</a:t>
            </a:r>
          </a:p>
          <a:p>
            <a:pPr marL="474979" lvl="1" indent="-237490" algn="just">
              <a:lnSpc>
                <a:spcPts val="2859"/>
              </a:lnSpc>
              <a:buFont typeface="Arial"/>
              <a:buChar char="•"/>
            </a:pPr>
            <a:r>
              <a:rPr lang="en-US" sz="2199" dirty="0">
                <a:solidFill>
                  <a:srgbClr val="231F20"/>
                </a:solidFill>
                <a:latin typeface="Open Sauce"/>
              </a:rPr>
              <a:t>Interpretation: The optimal complexity is likely somewhere around where the validation error stabilizes, before it starts to rise again or where the gap between the training and validation errors starts to widen. This is to avoid overfitting to the training data. From the graph, it looks like this point is between 5 and 10 leaves.</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261870"/>
            <a:ext cx="8569518" cy="4815614"/>
          </a:xfrm>
          <a:custGeom>
            <a:avLst/>
            <a:gdLst/>
            <a:ahLst/>
            <a:cxnLst/>
            <a:rect l="l" t="t" r="r" b="b"/>
            <a:pathLst>
              <a:path w="8569518" h="4815614">
                <a:moveTo>
                  <a:pt x="0" y="0"/>
                </a:moveTo>
                <a:lnTo>
                  <a:pt x="8569518" y="0"/>
                </a:lnTo>
                <a:lnTo>
                  <a:pt x="8569518" y="4815614"/>
                </a:lnTo>
                <a:lnTo>
                  <a:pt x="0" y="481561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OPTIMAL TREE</a:t>
            </a:r>
          </a:p>
        </p:txBody>
      </p:sp>
      <p:sp>
        <p:nvSpPr>
          <p:cNvPr id="5" name="TextBox 5"/>
          <p:cNvSpPr txBox="1"/>
          <p:nvPr/>
        </p:nvSpPr>
        <p:spPr>
          <a:xfrm>
            <a:off x="10902343" y="2242820"/>
            <a:ext cx="6356957" cy="5058410"/>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231F20"/>
                </a:solidFill>
                <a:latin typeface="Open Sauce"/>
              </a:rPr>
              <a:t>Observation: The misclassification rate follows a similar trend to the average squared error. The rate for the training data decreases continuously, but for the validation data, it decreases initially and then levels off.</a:t>
            </a:r>
          </a:p>
          <a:p>
            <a:pPr marL="474979" lvl="1" indent="-237490" algn="just">
              <a:lnSpc>
                <a:spcPts val="2859"/>
              </a:lnSpc>
              <a:buFont typeface="Arial"/>
              <a:buChar char="•"/>
            </a:pPr>
            <a:r>
              <a:rPr lang="en-US" sz="2199" dirty="0">
                <a:solidFill>
                  <a:srgbClr val="231F20"/>
                </a:solidFill>
                <a:latin typeface="Open Sauce"/>
              </a:rPr>
              <a:t>Interpretation: Again, the optimal tree size is probably where the validation error stabilizes or starts to increase, indicating that further complexity doesn't improve performance on unseen data. The point of stabilization here also seems to be between 5 and 10 leaves.</a:t>
            </a:r>
          </a:p>
          <a:p>
            <a:pPr algn="just">
              <a:lnSpc>
                <a:spcPts val="2859"/>
              </a:lnSpc>
            </a:pPr>
            <a:endParaRPr lang="en-US" sz="2199" dirty="0">
              <a:solidFill>
                <a:srgbClr val="231F20"/>
              </a:solidFill>
              <a:latin typeface="Open Sauce"/>
            </a:endParaRP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107746"/>
            <a:ext cx="8575000" cy="4818695"/>
          </a:xfrm>
          <a:custGeom>
            <a:avLst/>
            <a:gdLst/>
            <a:ahLst/>
            <a:cxnLst/>
            <a:rect l="l" t="t" r="r" b="b"/>
            <a:pathLst>
              <a:path w="8575000" h="4818695">
                <a:moveTo>
                  <a:pt x="0" y="0"/>
                </a:moveTo>
                <a:lnTo>
                  <a:pt x="8575000" y="0"/>
                </a:lnTo>
                <a:lnTo>
                  <a:pt x="8575000" y="4818694"/>
                </a:lnTo>
                <a:lnTo>
                  <a:pt x="0" y="481869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OPTIMAL TREE</a:t>
            </a:r>
          </a:p>
        </p:txBody>
      </p:sp>
      <p:sp>
        <p:nvSpPr>
          <p:cNvPr id="5" name="TextBox 5"/>
          <p:cNvSpPr txBox="1"/>
          <p:nvPr/>
        </p:nvSpPr>
        <p:spPr>
          <a:xfrm>
            <a:off x="10902343" y="2242820"/>
            <a:ext cx="6356957" cy="6506210"/>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231F20"/>
                </a:solidFill>
                <a:latin typeface="Open Sauce"/>
              </a:rPr>
              <a:t>Starting from the root, the tree segments data based on conditions. For instance, data points with certain "INT_Potential_HIV" values may follow the left branch, while others follow the right.</a:t>
            </a:r>
          </a:p>
          <a:p>
            <a:pPr marL="474979" lvl="1" indent="-237490" algn="just">
              <a:lnSpc>
                <a:spcPts val="2859"/>
              </a:lnSpc>
              <a:buFont typeface="Arial"/>
              <a:buChar char="•"/>
            </a:pPr>
            <a:r>
              <a:rPr lang="en-US" sz="2199" dirty="0">
                <a:solidFill>
                  <a:srgbClr val="231F20"/>
                </a:solidFill>
                <a:latin typeface="Open Sauce"/>
              </a:rPr>
              <a:t>The ultimate decision or prediction for a data point is found at the leaves.</a:t>
            </a:r>
          </a:p>
          <a:p>
            <a:pPr marL="474979" lvl="1" indent="-237490" algn="just">
              <a:lnSpc>
                <a:spcPts val="2859"/>
              </a:lnSpc>
              <a:buFont typeface="Arial"/>
              <a:buChar char="•"/>
            </a:pPr>
            <a:r>
              <a:rPr lang="en-US" sz="2199" dirty="0">
                <a:solidFill>
                  <a:srgbClr val="231F20"/>
                </a:solidFill>
                <a:latin typeface="Open Sauce"/>
              </a:rPr>
              <a:t>The presence of variables like "INT_Potential_HIV" and "INT_Household_Income" at various decision points suggests these factors are significant in determining the outcome.</a:t>
            </a:r>
          </a:p>
          <a:p>
            <a:pPr marL="474979" lvl="1" indent="-237490" algn="just">
              <a:lnSpc>
                <a:spcPts val="2859"/>
              </a:lnSpc>
              <a:buFont typeface="Arial"/>
              <a:buChar char="•"/>
            </a:pPr>
            <a:r>
              <a:rPr lang="en-US" sz="2199" dirty="0">
                <a:solidFill>
                  <a:srgbClr val="231F20"/>
                </a:solidFill>
                <a:latin typeface="Open Sauce"/>
              </a:rPr>
              <a:t>It's worth noting that variables near the top of the tree (like "INT_Potential_HIV") often have higher importance or influence on the model's decisions than variables introduced later.</a:t>
            </a:r>
          </a:p>
          <a:p>
            <a:pPr algn="just">
              <a:lnSpc>
                <a:spcPts val="2859"/>
              </a:lnSpc>
            </a:pPr>
            <a:endParaRPr lang="en-US" sz="2199" dirty="0">
              <a:solidFill>
                <a:srgbClr val="231F20"/>
              </a:solidFill>
              <a:latin typeface="Open Sauce"/>
            </a:endParaRP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IN" dirty="0"/>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dirty="0"/>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dirty="0">
                <a:solidFill>
                  <a:srgbClr val="CCCCCC"/>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05</a:t>
            </a:r>
          </a:p>
        </p:txBody>
      </p:sp>
      <p:sp>
        <p:nvSpPr>
          <p:cNvPr id="13" name="TextBox 13"/>
          <p:cNvSpPr txBox="1"/>
          <p:nvPr/>
        </p:nvSpPr>
        <p:spPr>
          <a:xfrm>
            <a:off x="5250954" y="732392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06</a:t>
            </a:r>
          </a:p>
        </p:txBody>
      </p:sp>
      <p:sp>
        <p:nvSpPr>
          <p:cNvPr id="14" name="TextBox 14"/>
          <p:cNvSpPr txBox="1"/>
          <p:nvPr/>
        </p:nvSpPr>
        <p:spPr>
          <a:xfrm>
            <a:off x="5250954" y="8174214"/>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07</a:t>
            </a:r>
          </a:p>
        </p:txBody>
      </p:sp>
      <p:sp>
        <p:nvSpPr>
          <p:cNvPr id="15" name="TextBox 15"/>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dirty="0">
                <a:solidFill>
                  <a:srgbClr val="FFFFFF"/>
                </a:solidFill>
                <a:latin typeface="DM Sans"/>
              </a:rPr>
              <a:t>CHOOSING THE TABLE</a:t>
            </a:r>
          </a:p>
        </p:txBody>
      </p:sp>
      <p:sp>
        <p:nvSpPr>
          <p:cNvPr id="16" name="TextBox 16"/>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dirty="0">
                <a:solidFill>
                  <a:srgbClr val="FFFFFF"/>
                </a:solidFill>
                <a:latin typeface="DM Sans"/>
              </a:rPr>
              <a:t>REPLACEMENT NODE</a:t>
            </a:r>
          </a:p>
        </p:txBody>
      </p:sp>
      <p:sp>
        <p:nvSpPr>
          <p:cNvPr id="17" name="TextBox 17"/>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FFFFF"/>
                </a:solidFill>
                <a:latin typeface="DM Sans"/>
              </a:rPr>
              <a:t>DATA PARTITION NODE</a:t>
            </a:r>
          </a:p>
        </p:txBody>
      </p:sp>
      <p:sp>
        <p:nvSpPr>
          <p:cNvPr id="18" name="TextBox 18"/>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FFFFF"/>
                </a:solidFill>
                <a:latin typeface="DM Sans"/>
              </a:rPr>
              <a:t>DECISION TREES</a:t>
            </a:r>
          </a:p>
        </p:txBody>
      </p:sp>
      <p:sp>
        <p:nvSpPr>
          <p:cNvPr id="19" name="TextBox 19"/>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FFFFF"/>
                </a:solidFill>
                <a:latin typeface="DM Sans"/>
              </a:rPr>
              <a:t>REGRESSION</a:t>
            </a:r>
          </a:p>
        </p:txBody>
      </p:sp>
      <p:sp>
        <p:nvSpPr>
          <p:cNvPr id="20" name="TextBox 20"/>
          <p:cNvSpPr txBox="1"/>
          <p:nvPr/>
        </p:nvSpPr>
        <p:spPr>
          <a:xfrm>
            <a:off x="6607430"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FFFFF"/>
                </a:solidFill>
                <a:latin typeface="DM Sans"/>
              </a:rPr>
              <a:t>NEURAL NETWORK</a:t>
            </a:r>
          </a:p>
        </p:txBody>
      </p:sp>
      <p:sp>
        <p:nvSpPr>
          <p:cNvPr id="21" name="TextBox 21"/>
          <p:cNvSpPr txBox="1"/>
          <p:nvPr/>
        </p:nvSpPr>
        <p:spPr>
          <a:xfrm>
            <a:off x="6607430"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FFFFFF"/>
                </a:solidFill>
                <a:latin typeface="DM Sans"/>
              </a:rPr>
              <a:t>MODEL COMPARISON</a:t>
            </a:r>
          </a:p>
        </p:txBody>
      </p:sp>
      <p:sp>
        <p:nvSpPr>
          <p:cNvPr id="22" name="Freeform 2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23" name="Freeform 2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3337027" y="2574043"/>
            <a:ext cx="11613946" cy="5138914"/>
          </a:xfrm>
          <a:custGeom>
            <a:avLst/>
            <a:gdLst/>
            <a:ahLst/>
            <a:cxnLst/>
            <a:rect l="l" t="t" r="r" b="b"/>
            <a:pathLst>
              <a:path w="11613946" h="5138914">
                <a:moveTo>
                  <a:pt x="0" y="0"/>
                </a:moveTo>
                <a:lnTo>
                  <a:pt x="11613946" y="0"/>
                </a:lnTo>
                <a:lnTo>
                  <a:pt x="11613946" y="5138914"/>
                </a:lnTo>
                <a:lnTo>
                  <a:pt x="0" y="513891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PROBABILITY TREE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3337027" y="2574043"/>
            <a:ext cx="11613946" cy="5138914"/>
          </a:xfrm>
          <a:custGeom>
            <a:avLst/>
            <a:gdLst/>
            <a:ahLst/>
            <a:cxnLst/>
            <a:rect l="l" t="t" r="r" b="b"/>
            <a:pathLst>
              <a:path w="11613946" h="5138914">
                <a:moveTo>
                  <a:pt x="0" y="0"/>
                </a:moveTo>
                <a:lnTo>
                  <a:pt x="11613946" y="0"/>
                </a:lnTo>
                <a:lnTo>
                  <a:pt x="11613946" y="5138914"/>
                </a:lnTo>
                <a:lnTo>
                  <a:pt x="0" y="5138914"/>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PROBABILITY TREE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3337027" y="1880290"/>
            <a:ext cx="11613946" cy="6526421"/>
          </a:xfrm>
          <a:custGeom>
            <a:avLst/>
            <a:gdLst/>
            <a:ahLst/>
            <a:cxnLst/>
            <a:rect l="l" t="t" r="r" b="b"/>
            <a:pathLst>
              <a:path w="11613946" h="6526421">
                <a:moveTo>
                  <a:pt x="0" y="0"/>
                </a:moveTo>
                <a:lnTo>
                  <a:pt x="11613946" y="0"/>
                </a:lnTo>
                <a:lnTo>
                  <a:pt x="11613946" y="6526420"/>
                </a:lnTo>
                <a:lnTo>
                  <a:pt x="0" y="6526420"/>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PROBABILITY TREE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891183" y="2694656"/>
            <a:ext cx="7728300" cy="4633561"/>
          </a:xfrm>
          <a:custGeom>
            <a:avLst/>
            <a:gdLst/>
            <a:ahLst/>
            <a:cxnLst/>
            <a:rect l="l" t="t" r="r" b="b"/>
            <a:pathLst>
              <a:path w="7728300" h="4633561">
                <a:moveTo>
                  <a:pt x="0" y="0"/>
                </a:moveTo>
                <a:lnTo>
                  <a:pt x="7728300" y="0"/>
                </a:lnTo>
                <a:lnTo>
                  <a:pt x="7728300" y="4633560"/>
                </a:lnTo>
                <a:lnTo>
                  <a:pt x="0" y="4633560"/>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9295918" y="2694656"/>
            <a:ext cx="7963382" cy="4633561"/>
          </a:xfrm>
          <a:custGeom>
            <a:avLst/>
            <a:gdLst/>
            <a:ahLst/>
            <a:cxnLst/>
            <a:rect l="l" t="t" r="r" b="b"/>
            <a:pathLst>
              <a:path w="7963382" h="4633561">
                <a:moveTo>
                  <a:pt x="0" y="0"/>
                </a:moveTo>
                <a:lnTo>
                  <a:pt x="7963382" y="0"/>
                </a:lnTo>
                <a:lnTo>
                  <a:pt x="7963382" y="4633560"/>
                </a:lnTo>
                <a:lnTo>
                  <a:pt x="0" y="4633560"/>
                </a:lnTo>
                <a:lnTo>
                  <a:pt x="0" y="0"/>
                </a:lnTo>
                <a:close/>
              </a:path>
            </a:pathLst>
          </a:custGeom>
          <a:blipFill>
            <a:blip r:embed="rId4"/>
            <a:stretch>
              <a:fillRect/>
            </a:stretch>
          </a:blipFill>
        </p:spPr>
        <p:txBody>
          <a:bodyPr/>
          <a:lstStyle/>
          <a:p>
            <a:endParaRPr lang="en-IN" dirty="0"/>
          </a:p>
        </p:txBody>
      </p:sp>
      <p:sp>
        <p:nvSpPr>
          <p:cNvPr id="5" name="TextBox 5"/>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IMPUTE NODE</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030872"/>
            <a:ext cx="11613946" cy="5293081"/>
          </a:xfrm>
          <a:custGeom>
            <a:avLst/>
            <a:gdLst/>
            <a:ahLst/>
            <a:cxnLst/>
            <a:rect l="l" t="t" r="r" b="b"/>
            <a:pathLst>
              <a:path w="11613946" h="5293081">
                <a:moveTo>
                  <a:pt x="0" y="0"/>
                </a:moveTo>
                <a:lnTo>
                  <a:pt x="11613946" y="0"/>
                </a:lnTo>
                <a:lnTo>
                  <a:pt x="11613946" y="5293082"/>
                </a:lnTo>
                <a:lnTo>
                  <a:pt x="0" y="5293082"/>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IMPUTE NODE</a:t>
            </a:r>
          </a:p>
        </p:txBody>
      </p:sp>
      <p:sp>
        <p:nvSpPr>
          <p:cNvPr id="5" name="TextBox 5"/>
          <p:cNvSpPr txBox="1"/>
          <p:nvPr/>
        </p:nvSpPr>
        <p:spPr>
          <a:xfrm>
            <a:off x="1990554" y="7638279"/>
            <a:ext cx="11613946" cy="1818262"/>
          </a:xfrm>
          <a:prstGeom prst="rect">
            <a:avLst/>
          </a:prstGeom>
        </p:spPr>
        <p:txBody>
          <a:bodyPr lIns="0" tIns="0" rIns="0" bIns="0" rtlCol="0" anchor="t">
            <a:spAutoFit/>
          </a:bodyPr>
          <a:lstStyle/>
          <a:p>
            <a:pPr marL="398640" lvl="1" indent="-199320" algn="just">
              <a:lnSpc>
                <a:spcPts val="2400"/>
              </a:lnSpc>
              <a:buFont typeface="Arial"/>
              <a:buChar char="•"/>
            </a:pPr>
            <a:r>
              <a:rPr lang="en-US" sz="1846" dirty="0">
                <a:solidFill>
                  <a:srgbClr val="231F20"/>
                </a:solidFill>
                <a:latin typeface="Open Sauce"/>
              </a:rPr>
              <a:t>Variables Handled:</a:t>
            </a:r>
          </a:p>
          <a:p>
            <a:pPr marL="398640" lvl="1" indent="-199320" algn="just">
              <a:lnSpc>
                <a:spcPts val="2400"/>
              </a:lnSpc>
              <a:buFont typeface="Arial"/>
              <a:buChar char="•"/>
            </a:pPr>
            <a:r>
              <a:rPr lang="en-US" sz="1846" dirty="0">
                <a:solidFill>
                  <a:srgbClr val="231F20"/>
                </a:solidFill>
                <a:latin typeface="Open Sauce"/>
              </a:rPr>
              <a:t>REF_int_age: Replaced missing values with a mean age of approximately 53.75 years.</a:t>
            </a:r>
          </a:p>
          <a:p>
            <a:pPr marL="398640" lvl="1" indent="-199320" algn="just">
              <a:lnSpc>
                <a:spcPts val="2400"/>
              </a:lnSpc>
              <a:buFont typeface="Arial"/>
              <a:buChar char="•"/>
            </a:pPr>
            <a:r>
              <a:rPr lang="en-US" sz="1846" dirty="0">
                <a:solidFill>
                  <a:srgbClr val="231F20"/>
                </a:solidFill>
                <a:latin typeface="Open Sauce"/>
              </a:rPr>
              <a:t>int_HYPT: Imputed missing values with a mean of about 10.42.</a:t>
            </a:r>
          </a:p>
          <a:p>
            <a:pPr marL="398640" lvl="1" indent="-199320" algn="just">
              <a:lnSpc>
                <a:spcPts val="2400"/>
              </a:lnSpc>
              <a:buFont typeface="Arial"/>
              <a:buChar char="•"/>
            </a:pPr>
            <a:r>
              <a:rPr lang="en-US" sz="1846" dirty="0">
                <a:solidFill>
                  <a:srgbClr val="231F20"/>
                </a:solidFill>
                <a:latin typeface="Open Sauce"/>
              </a:rPr>
              <a:t>int_INCOME: Missing income values were replaced with a mean of roughly 4.68.</a:t>
            </a:r>
          </a:p>
          <a:p>
            <a:pPr marL="398640" lvl="1" indent="-199320" algn="just">
              <a:lnSpc>
                <a:spcPts val="2400"/>
              </a:lnSpc>
              <a:buFont typeface="Arial"/>
              <a:buChar char="•"/>
            </a:pPr>
            <a:r>
              <a:rPr lang="en-US" sz="1846" dirty="0">
                <a:solidFill>
                  <a:srgbClr val="231F20"/>
                </a:solidFill>
                <a:latin typeface="Open Sauce"/>
              </a:rPr>
              <a:t>int_LORES: The mean used to replace missing values was approximately 8.61.</a:t>
            </a:r>
          </a:p>
          <a:p>
            <a:pPr marL="398640" lvl="1" indent="-199320" algn="just">
              <a:lnSpc>
                <a:spcPts val="2400"/>
              </a:lnSpc>
              <a:buFont typeface="Arial"/>
              <a:buChar char="•"/>
            </a:pPr>
            <a:r>
              <a:rPr lang="en-US" sz="1846" dirty="0">
                <a:solidFill>
                  <a:srgbClr val="231F20"/>
                </a:solidFill>
                <a:latin typeface="Open Sauce"/>
              </a:rPr>
              <a:t>int_NWTRTH: Imputed with a mean value of about 5.12.</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1883599" y="2735248"/>
            <a:ext cx="11781022" cy="3937635"/>
          </a:xfrm>
          <a:prstGeom prst="rect">
            <a:avLst/>
          </a:prstGeom>
        </p:spPr>
        <p:txBody>
          <a:bodyPr lIns="0" tIns="0" rIns="0" bIns="0" rtlCol="0" anchor="t">
            <a:spAutoFit/>
          </a:bodyPr>
          <a:lstStyle/>
          <a:p>
            <a:pPr marL="582930" lvl="1" indent="-291465" algn="just">
              <a:lnSpc>
                <a:spcPts val="3510"/>
              </a:lnSpc>
              <a:buFont typeface="Arial"/>
              <a:buChar char="•"/>
            </a:pPr>
            <a:r>
              <a:rPr lang="en-US" sz="2700" dirty="0">
                <a:solidFill>
                  <a:srgbClr val="000000"/>
                </a:solidFill>
                <a:latin typeface="Open Sauce"/>
              </a:rPr>
              <a:t>We opted to not utilize the transform variable node since all the variables demonstrated a normal distribution. Additionally, a significant portion of these variables were binary, represented as 1.0.</a:t>
            </a:r>
          </a:p>
          <a:p>
            <a:pPr algn="just">
              <a:lnSpc>
                <a:spcPts val="3510"/>
              </a:lnSpc>
            </a:pPr>
            <a:endParaRPr lang="en-US" sz="2700" dirty="0">
              <a:solidFill>
                <a:srgbClr val="000000"/>
              </a:solidFill>
              <a:latin typeface="Open Sauce"/>
            </a:endParaRPr>
          </a:p>
          <a:p>
            <a:pPr marL="582930" lvl="1" indent="-291465" algn="just">
              <a:lnSpc>
                <a:spcPts val="3510"/>
              </a:lnSpc>
              <a:buFont typeface="Arial"/>
              <a:buChar char="•"/>
            </a:pPr>
            <a:r>
              <a:rPr lang="en-US" sz="2700" dirty="0">
                <a:solidFill>
                  <a:srgbClr val="000000"/>
                </a:solidFill>
                <a:latin typeface="Open Sauce"/>
              </a:rPr>
              <a:t>In our approach, we found no need to employ the replacement node for categorical variables. This decision was informed by the fact that all categorical variables were distinctly represented by 1 &amp; 0, rendering replacement unnecessary.</a:t>
            </a:r>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NOTE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4027088" y="2256746"/>
            <a:ext cx="10233824" cy="5773507"/>
          </a:xfrm>
          <a:custGeom>
            <a:avLst/>
            <a:gdLst/>
            <a:ahLst/>
            <a:cxnLst/>
            <a:rect l="l" t="t" r="r" b="b"/>
            <a:pathLst>
              <a:path w="10233824" h="5773507">
                <a:moveTo>
                  <a:pt x="0" y="0"/>
                </a:moveTo>
                <a:lnTo>
                  <a:pt x="10233824" y="0"/>
                </a:lnTo>
                <a:lnTo>
                  <a:pt x="10233824" y="5773508"/>
                </a:lnTo>
                <a:lnTo>
                  <a:pt x="0" y="5773508"/>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29128" y="2019300"/>
            <a:ext cx="14580849" cy="7766599"/>
          </a:xfrm>
          <a:custGeom>
            <a:avLst/>
            <a:gdLst/>
            <a:ahLst/>
            <a:cxnLst/>
            <a:rect l="l" t="t" r="r" b="b"/>
            <a:pathLst>
              <a:path w="10556153" h="5931998">
                <a:moveTo>
                  <a:pt x="0" y="0"/>
                </a:moveTo>
                <a:lnTo>
                  <a:pt x="10556153" y="0"/>
                </a:lnTo>
                <a:lnTo>
                  <a:pt x="10556153" y="5931998"/>
                </a:lnTo>
                <a:lnTo>
                  <a:pt x="0" y="5931998"/>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473102" y="2177501"/>
            <a:ext cx="5604098" cy="7815497"/>
          </a:xfrm>
          <a:custGeom>
            <a:avLst/>
            <a:gdLst/>
            <a:ahLst/>
            <a:cxnLst/>
            <a:rect l="l" t="t" r="r" b="b"/>
            <a:pathLst>
              <a:path w="3940278" h="6771157">
                <a:moveTo>
                  <a:pt x="0" y="0"/>
                </a:moveTo>
                <a:lnTo>
                  <a:pt x="3940279" y="0"/>
                </a:lnTo>
                <a:lnTo>
                  <a:pt x="3940279" y="6771158"/>
                </a:lnTo>
                <a:lnTo>
                  <a:pt x="0" y="6771158"/>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5">
            <a:extLst>
              <a:ext uri="{FF2B5EF4-FFF2-40B4-BE49-F238E27FC236}">
                <a16:creationId xmlns:a16="http://schemas.microsoft.com/office/drawing/2014/main" id="{54F8F197-4E0B-C348-3C7E-4AA0019426F0}"/>
              </a:ext>
            </a:extLst>
          </p:cNvPr>
          <p:cNvSpPr txBox="1"/>
          <p:nvPr/>
        </p:nvSpPr>
        <p:spPr>
          <a:xfrm>
            <a:off x="9337679" y="4545839"/>
            <a:ext cx="6649308" cy="1831335"/>
          </a:xfrm>
          <a:prstGeom prst="rect">
            <a:avLst/>
          </a:prstGeom>
        </p:spPr>
        <p:txBody>
          <a:bodyPr wrap="square" lIns="0" tIns="0" rIns="0" bIns="0" rtlCol="0" anchor="t">
            <a:spAutoFit/>
          </a:bodyPr>
          <a:lstStyle/>
          <a:p>
            <a:pPr algn="just">
              <a:lnSpc>
                <a:spcPts val="2859"/>
              </a:lnSpc>
              <a:spcBef>
                <a:spcPct val="0"/>
              </a:spcBef>
            </a:pPr>
            <a:r>
              <a:rPr lang="en-US" sz="2199" dirty="0">
                <a:solidFill>
                  <a:srgbClr val="231F20"/>
                </a:solidFill>
                <a:latin typeface="Open Sauce"/>
              </a:rPr>
              <a:t>The statistical significance measures a range from &lt;0.0001 (highly significant) to 0.9593 (highly dubious). Results such as this suggest that certain inputs can be eliminated without affecting the predictive prowess of the model.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072999"/>
            <a:ext cx="8725030" cy="4613456"/>
          </a:xfrm>
          <a:custGeom>
            <a:avLst/>
            <a:gdLst/>
            <a:ahLst/>
            <a:cxnLst/>
            <a:rect l="l" t="t" r="r" b="b"/>
            <a:pathLst>
              <a:path w="8725030" h="4613456">
                <a:moveTo>
                  <a:pt x="0" y="0"/>
                </a:moveTo>
                <a:lnTo>
                  <a:pt x="8725030" y="0"/>
                </a:lnTo>
                <a:lnTo>
                  <a:pt x="8725030" y="4613456"/>
                </a:lnTo>
                <a:lnTo>
                  <a:pt x="0" y="4613456"/>
                </a:lnTo>
                <a:lnTo>
                  <a:pt x="0" y="0"/>
                </a:lnTo>
                <a:close/>
              </a:path>
            </a:pathLst>
          </a:custGeom>
          <a:blipFill>
            <a:blip r:embed="rId3"/>
            <a:stretch>
              <a:fillRect/>
            </a:stretch>
          </a:blipFill>
        </p:spPr>
        <p:txBody>
          <a:bodyPr/>
          <a:lstStyle/>
          <a:p>
            <a:endParaRPr lang="en-IN" dirty="0"/>
          </a:p>
        </p:txBody>
      </p:sp>
      <p:sp>
        <p:nvSpPr>
          <p:cNvPr id="5" name="TextBox 5"/>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TextBox 5">
            <a:extLst>
              <a:ext uri="{FF2B5EF4-FFF2-40B4-BE49-F238E27FC236}">
                <a16:creationId xmlns:a16="http://schemas.microsoft.com/office/drawing/2014/main" id="{1093DAD1-E5DB-6CDD-2E07-71EC5A154168}"/>
              </a:ext>
            </a:extLst>
          </p:cNvPr>
          <p:cNvSpPr txBox="1"/>
          <p:nvPr/>
        </p:nvSpPr>
        <p:spPr>
          <a:xfrm>
            <a:off x="12268200" y="4009689"/>
            <a:ext cx="5729555" cy="4434612"/>
          </a:xfrm>
          <a:prstGeom prst="rect">
            <a:avLst/>
          </a:prstGeom>
        </p:spPr>
        <p:txBody>
          <a:bodyPr wrap="square" lIns="0" tIns="0" rIns="0" bIns="0" rtlCol="0" anchor="t">
            <a:spAutoFit/>
          </a:bodyPr>
          <a:lstStyle/>
          <a:p>
            <a:pPr algn="just">
              <a:lnSpc>
                <a:spcPts val="2859"/>
              </a:lnSpc>
            </a:pPr>
            <a:r>
              <a:rPr lang="en-US" sz="2199" dirty="0">
                <a:solidFill>
                  <a:srgbClr val="231F20"/>
                </a:solidFill>
                <a:latin typeface="Open Sauce"/>
              </a:rPr>
              <a:t>If the decision predictions are of interest, model fit can be judged by misclassification. If estimate predictions are the focus, model fit can be assessed by average squared error. There appears to be some discrepancy between the values of these two statistics in the train and validation data. This indicates a possible overfit of the model. It can be mitigated by using an input selection procedure.</a:t>
            </a:r>
          </a:p>
          <a:p>
            <a:pPr algn="just">
              <a:lnSpc>
                <a:spcPts val="2859"/>
              </a:lnSpc>
              <a:spcBef>
                <a:spcPct val="0"/>
              </a:spcBef>
            </a:pPr>
            <a:endParaRPr lang="en-US" sz="2199" dirty="0">
              <a:solidFill>
                <a:srgbClr val="231F20"/>
              </a:solidFill>
              <a:latin typeface="Open Sauc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IN" dirty="0"/>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434459" y="2258150"/>
            <a:ext cx="6063346" cy="3192647"/>
          </a:xfrm>
          <a:custGeom>
            <a:avLst/>
            <a:gdLst/>
            <a:ahLst/>
            <a:cxnLst/>
            <a:rect l="l" t="t" r="r" b="b"/>
            <a:pathLst>
              <a:path w="6063346" h="3192647">
                <a:moveTo>
                  <a:pt x="0" y="0"/>
                </a:moveTo>
                <a:lnTo>
                  <a:pt x="6063346" y="0"/>
                </a:lnTo>
                <a:lnTo>
                  <a:pt x="6063346" y="3192647"/>
                </a:lnTo>
                <a:lnTo>
                  <a:pt x="0" y="3192647"/>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1215401" y="5802453"/>
            <a:ext cx="6966029" cy="3806657"/>
          </a:xfrm>
          <a:custGeom>
            <a:avLst/>
            <a:gdLst/>
            <a:ahLst/>
            <a:cxnLst/>
            <a:rect l="l" t="t" r="r" b="b"/>
            <a:pathLst>
              <a:path w="6966029" h="3806657">
                <a:moveTo>
                  <a:pt x="0" y="0"/>
                </a:moveTo>
                <a:lnTo>
                  <a:pt x="6966028" y="0"/>
                </a:lnTo>
                <a:lnTo>
                  <a:pt x="6966028" y="3806657"/>
                </a:lnTo>
                <a:lnTo>
                  <a:pt x="0" y="3806657"/>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2142191" y="1002905"/>
            <a:ext cx="7416941"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CHOOSING THE TABLE</a:t>
            </a:r>
          </a:p>
        </p:txBody>
      </p:sp>
      <p:sp>
        <p:nvSpPr>
          <p:cNvPr id="9" name="TextBox 9"/>
          <p:cNvSpPr txBox="1"/>
          <p:nvPr/>
        </p:nvSpPr>
        <p:spPr>
          <a:xfrm>
            <a:off x="9144000" y="5822272"/>
            <a:ext cx="7976059" cy="3978012"/>
          </a:xfrm>
          <a:prstGeom prst="rect">
            <a:avLst/>
          </a:prstGeom>
        </p:spPr>
        <p:txBody>
          <a:bodyPr lIns="0" tIns="0" rIns="0" bIns="0" rtlCol="0" anchor="t">
            <a:spAutoFit/>
          </a:bodyPr>
          <a:lstStyle/>
          <a:p>
            <a:pPr marL="394778" lvl="1" indent="-197389" algn="just">
              <a:lnSpc>
                <a:spcPts val="2377"/>
              </a:lnSpc>
              <a:buFont typeface="Arial"/>
              <a:buChar char="•"/>
            </a:pPr>
            <a:r>
              <a:rPr lang="en-US" sz="1828" dirty="0">
                <a:solidFill>
                  <a:srgbClr val="231F20"/>
                </a:solidFill>
                <a:latin typeface="Open Sauce"/>
              </a:rPr>
              <a:t>We have chosen the ‘INSURANCE’ dataset available in AAEM library</a:t>
            </a:r>
          </a:p>
          <a:p>
            <a:pPr marL="394778" lvl="1" indent="-197389" algn="just">
              <a:lnSpc>
                <a:spcPts val="2377"/>
              </a:lnSpc>
              <a:buFont typeface="Arial"/>
              <a:buChar char="•"/>
            </a:pPr>
            <a:r>
              <a:rPr lang="en-US" sz="1828" dirty="0">
                <a:solidFill>
                  <a:srgbClr val="231F20"/>
                </a:solidFill>
                <a:latin typeface="Open Sauce"/>
              </a:rPr>
              <a:t>Reject variables with an excessive number of missing values (default=50%)</a:t>
            </a:r>
          </a:p>
          <a:p>
            <a:pPr marL="394778" lvl="1" indent="-197389" algn="just">
              <a:lnSpc>
                <a:spcPts val="2377"/>
              </a:lnSpc>
              <a:buFont typeface="Arial"/>
              <a:buChar char="•"/>
            </a:pPr>
            <a:r>
              <a:rPr lang="en-US" sz="1828" dirty="0">
                <a:solidFill>
                  <a:srgbClr val="231F20"/>
                </a:solidFill>
                <a:latin typeface="Open Sauce"/>
              </a:rPr>
              <a:t>We have entered 2 as the Class Levels Count Threshold value so that only binary numeric variables are treated as categorical variables. </a:t>
            </a:r>
          </a:p>
          <a:p>
            <a:pPr marL="394778" lvl="1" indent="-197389" algn="just">
              <a:lnSpc>
                <a:spcPts val="2377"/>
              </a:lnSpc>
              <a:buFont typeface="Arial"/>
              <a:buChar char="•"/>
            </a:pPr>
            <a:r>
              <a:rPr lang="en-US" sz="1828" dirty="0">
                <a:solidFill>
                  <a:srgbClr val="231F20"/>
                </a:solidFill>
                <a:latin typeface="Open Sauce"/>
              </a:rPr>
              <a:t>We have entered 100 as the Reject Levels Count Threshold value so that only character variables with more than 100 distinct values are rejected. </a:t>
            </a:r>
          </a:p>
          <a:p>
            <a:pPr marL="394778" lvl="1" indent="-197389" algn="just">
              <a:lnSpc>
                <a:spcPts val="2377"/>
              </a:lnSpc>
              <a:buFont typeface="Arial"/>
              <a:buChar char="•"/>
            </a:pPr>
            <a:r>
              <a:rPr lang="en-US" sz="1828" dirty="0">
                <a:solidFill>
                  <a:srgbClr val="231F20"/>
                </a:solidFill>
                <a:latin typeface="Open Sauce"/>
              </a:rPr>
              <a:t>Data Source Wizard provides summary details about the data table that we created.</a:t>
            </a:r>
          </a:p>
          <a:p>
            <a:pPr algn="just">
              <a:lnSpc>
                <a:spcPts val="2377"/>
              </a:lnSpc>
            </a:pPr>
            <a:endParaRPr lang="en-US" sz="1828" dirty="0">
              <a:solidFill>
                <a:srgbClr val="231F20"/>
              </a:solidFill>
              <a:latin typeface="Open Sauce"/>
            </a:endParaRPr>
          </a:p>
        </p:txBody>
      </p:sp>
      <p:sp>
        <p:nvSpPr>
          <p:cNvPr id="10" name="Freeform 10"/>
          <p:cNvSpPr/>
          <p:nvPr/>
        </p:nvSpPr>
        <p:spPr>
          <a:xfrm>
            <a:off x="9584755" y="2082524"/>
            <a:ext cx="6423880" cy="3368273"/>
          </a:xfrm>
          <a:custGeom>
            <a:avLst/>
            <a:gdLst/>
            <a:ahLst/>
            <a:cxnLst/>
            <a:rect l="l" t="t" r="r" b="b"/>
            <a:pathLst>
              <a:path w="6423880" h="3368273">
                <a:moveTo>
                  <a:pt x="0" y="0"/>
                </a:moveTo>
                <a:lnTo>
                  <a:pt x="6423880" y="0"/>
                </a:lnTo>
                <a:lnTo>
                  <a:pt x="6423880" y="3368273"/>
                </a:lnTo>
                <a:lnTo>
                  <a:pt x="0" y="3368273"/>
                </a:lnTo>
                <a:lnTo>
                  <a:pt x="0" y="0"/>
                </a:lnTo>
                <a:close/>
              </a:path>
            </a:pathLst>
          </a:custGeom>
          <a:blipFill>
            <a:blip r:embed="rId5"/>
            <a:stretch>
              <a:fillRect/>
            </a:stretch>
          </a:blipFill>
        </p:spPr>
        <p:txBody>
          <a:bodyPr/>
          <a:lstStyle/>
          <a:p>
            <a:endParaRPr lang="en-IN" dirty="0"/>
          </a:p>
        </p:txBody>
      </p:sp>
      <p:sp>
        <p:nvSpPr>
          <p:cNvPr id="11" name="Freeform 11"/>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2" name="Freeform 12"/>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5683546" y="3454001"/>
            <a:ext cx="11613946" cy="5164609"/>
          </a:xfrm>
          <a:custGeom>
            <a:avLst/>
            <a:gdLst/>
            <a:ahLst/>
            <a:cxnLst/>
            <a:rect l="l" t="t" r="r" b="b"/>
            <a:pathLst>
              <a:path w="11613946" h="5164609">
                <a:moveTo>
                  <a:pt x="0" y="0"/>
                </a:moveTo>
                <a:lnTo>
                  <a:pt x="11613946" y="0"/>
                </a:lnTo>
                <a:lnTo>
                  <a:pt x="11613946" y="5164608"/>
                </a:lnTo>
                <a:lnTo>
                  <a:pt x="0" y="5164608"/>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5" name="TextBox 5"/>
          <p:cNvSpPr txBox="1"/>
          <p:nvPr/>
        </p:nvSpPr>
        <p:spPr>
          <a:xfrm>
            <a:off x="3267413" y="9073130"/>
            <a:ext cx="11613946" cy="7150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summary shows the step in which each input was added and the statistical significance of each input in the final eight-input model.</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8" name="Freeform 4">
            <a:extLst>
              <a:ext uri="{FF2B5EF4-FFF2-40B4-BE49-F238E27FC236}">
                <a16:creationId xmlns:a16="http://schemas.microsoft.com/office/drawing/2014/main" id="{B09F09C2-4B9E-7373-2A9F-6B5E284DDBED}"/>
              </a:ext>
            </a:extLst>
          </p:cNvPr>
          <p:cNvSpPr/>
          <p:nvPr/>
        </p:nvSpPr>
        <p:spPr>
          <a:xfrm>
            <a:off x="1106356" y="2207822"/>
            <a:ext cx="4803067" cy="1437948"/>
          </a:xfrm>
          <a:custGeom>
            <a:avLst/>
            <a:gdLst/>
            <a:ahLst/>
            <a:cxnLst/>
            <a:rect l="l" t="t" r="r" b="b"/>
            <a:pathLst>
              <a:path w="6053752" h="2093053">
                <a:moveTo>
                  <a:pt x="0" y="0"/>
                </a:moveTo>
                <a:lnTo>
                  <a:pt x="6053752" y="0"/>
                </a:lnTo>
                <a:lnTo>
                  <a:pt x="6053752" y="2093053"/>
                </a:lnTo>
                <a:lnTo>
                  <a:pt x="0" y="2093053"/>
                </a:lnTo>
                <a:lnTo>
                  <a:pt x="0" y="0"/>
                </a:lnTo>
                <a:close/>
              </a:path>
            </a:pathLst>
          </a:custGeom>
          <a:blipFill>
            <a:blip r:embed="rId6"/>
            <a:stretch>
              <a:fillRect/>
            </a:stretch>
          </a:blipFill>
        </p:spPr>
        <p:txBody>
          <a:bodyPr/>
          <a:lstStyle/>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184426"/>
            <a:ext cx="11613946" cy="5447249"/>
          </a:xfrm>
          <a:custGeom>
            <a:avLst/>
            <a:gdLst/>
            <a:ahLst/>
            <a:cxnLst/>
            <a:rect l="l" t="t" r="r" b="b"/>
            <a:pathLst>
              <a:path w="11613946" h="5447249">
                <a:moveTo>
                  <a:pt x="0" y="0"/>
                </a:moveTo>
                <a:lnTo>
                  <a:pt x="11613946" y="0"/>
                </a:lnTo>
                <a:lnTo>
                  <a:pt x="11613946" y="5447249"/>
                </a:lnTo>
                <a:lnTo>
                  <a:pt x="0" y="5447249"/>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5" name="TextBox 5"/>
          <p:cNvSpPr txBox="1"/>
          <p:nvPr/>
        </p:nvSpPr>
        <p:spPr>
          <a:xfrm>
            <a:off x="2142191" y="7899203"/>
            <a:ext cx="11613946" cy="7150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parameter with the largest standardized estimate (in absolute value) is int_POINTS with a standardized estimate of 1.0576.</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192319"/>
            <a:ext cx="9393902" cy="5902363"/>
          </a:xfrm>
          <a:custGeom>
            <a:avLst/>
            <a:gdLst/>
            <a:ahLst/>
            <a:cxnLst/>
            <a:rect l="l" t="t" r="r" b="b"/>
            <a:pathLst>
              <a:path w="9393902" h="5902363">
                <a:moveTo>
                  <a:pt x="0" y="0"/>
                </a:moveTo>
                <a:lnTo>
                  <a:pt x="9393902" y="0"/>
                </a:lnTo>
                <a:lnTo>
                  <a:pt x="9393902" y="5902362"/>
                </a:lnTo>
                <a:lnTo>
                  <a:pt x="0" y="5902362"/>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5" name="Freeform 5"/>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348866"/>
            <a:ext cx="5187029" cy="5046839"/>
          </a:xfrm>
          <a:custGeom>
            <a:avLst/>
            <a:gdLst/>
            <a:ahLst/>
            <a:cxnLst/>
            <a:rect l="l" t="t" r="r" b="b"/>
            <a:pathLst>
              <a:path w="5187029" h="5046839">
                <a:moveTo>
                  <a:pt x="0" y="0"/>
                </a:moveTo>
                <a:lnTo>
                  <a:pt x="5187029" y="0"/>
                </a:lnTo>
                <a:lnTo>
                  <a:pt x="5187029" y="5046838"/>
                </a:lnTo>
                <a:lnTo>
                  <a:pt x="0" y="5046838"/>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8069718" y="2348866"/>
            <a:ext cx="5187029" cy="5046839"/>
          </a:xfrm>
          <a:custGeom>
            <a:avLst/>
            <a:gdLst/>
            <a:ahLst/>
            <a:cxnLst/>
            <a:rect l="l" t="t" r="r" b="b"/>
            <a:pathLst>
              <a:path w="5187029" h="5046839">
                <a:moveTo>
                  <a:pt x="0" y="0"/>
                </a:moveTo>
                <a:lnTo>
                  <a:pt x="5187028" y="0"/>
                </a:lnTo>
                <a:lnTo>
                  <a:pt x="5187028" y="5046838"/>
                </a:lnTo>
                <a:lnTo>
                  <a:pt x="0" y="5046838"/>
                </a:lnTo>
                <a:lnTo>
                  <a:pt x="0" y="0"/>
                </a:lnTo>
                <a:close/>
              </a:path>
            </a:pathLst>
          </a:custGeom>
          <a:blipFill>
            <a:blip r:embed="rId4"/>
            <a:stretch>
              <a:fillRect/>
            </a:stretch>
          </a:blipFill>
        </p:spPr>
        <p:txBody>
          <a:bodyPr/>
          <a:lstStyle/>
          <a:p>
            <a:endParaRPr lang="en-IN" dirty="0"/>
          </a:p>
        </p:txBody>
      </p:sp>
      <p:sp>
        <p:nvSpPr>
          <p:cNvPr id="5" name="TextBox 5"/>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REGRESSION NODE</a:t>
            </a:r>
          </a:p>
        </p:txBody>
      </p:sp>
      <p:sp>
        <p:nvSpPr>
          <p:cNvPr id="6" name="TextBox 6"/>
          <p:cNvSpPr txBox="1"/>
          <p:nvPr/>
        </p:nvSpPr>
        <p:spPr>
          <a:xfrm>
            <a:off x="13823983" y="3036165"/>
            <a:ext cx="3264081" cy="28867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simpler model improves on both the validation misclassification and average squared error measures of model performance.</a:t>
            </a:r>
          </a:p>
          <a:p>
            <a:pPr algn="just">
              <a:lnSpc>
                <a:spcPts val="2859"/>
              </a:lnSpc>
            </a:pPr>
            <a:endParaRPr lang="en-US" sz="2199" dirty="0">
              <a:solidFill>
                <a:srgbClr val="231F20"/>
              </a:solidFill>
              <a:latin typeface="Open Sauce"/>
            </a:endParaRPr>
          </a:p>
        </p:txBody>
      </p:sp>
      <p:sp>
        <p:nvSpPr>
          <p:cNvPr id="7" name="Freeform 7"/>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361158"/>
            <a:ext cx="5854787" cy="5564685"/>
          </a:xfrm>
          <a:custGeom>
            <a:avLst/>
            <a:gdLst/>
            <a:ahLst/>
            <a:cxnLst/>
            <a:rect l="l" t="t" r="r" b="b"/>
            <a:pathLst>
              <a:path w="5854787" h="5564685">
                <a:moveTo>
                  <a:pt x="0" y="0"/>
                </a:moveTo>
                <a:lnTo>
                  <a:pt x="5854787" y="0"/>
                </a:lnTo>
                <a:lnTo>
                  <a:pt x="5854787" y="5564684"/>
                </a:lnTo>
                <a:lnTo>
                  <a:pt x="0" y="5564684"/>
                </a:lnTo>
                <a:lnTo>
                  <a:pt x="0" y="0"/>
                </a:lnTo>
                <a:close/>
              </a:path>
            </a:pathLst>
          </a:custGeom>
          <a:blipFill>
            <a:blip r:embed="rId3"/>
            <a:stretch>
              <a:fillRect/>
            </a:stretch>
          </a:blipFill>
        </p:spPr>
        <p:txBody>
          <a:bodyPr/>
          <a:lstStyle/>
          <a:p>
            <a:endParaRPr lang="en-IN" dirty="0"/>
          </a:p>
        </p:txBody>
      </p:sp>
      <p:sp>
        <p:nvSpPr>
          <p:cNvPr id="4" name="Freeform 4"/>
          <p:cNvSpPr/>
          <p:nvPr/>
        </p:nvSpPr>
        <p:spPr>
          <a:xfrm>
            <a:off x="10617978" y="2503142"/>
            <a:ext cx="4415204" cy="5422701"/>
          </a:xfrm>
          <a:custGeom>
            <a:avLst/>
            <a:gdLst/>
            <a:ahLst/>
            <a:cxnLst/>
            <a:rect l="l" t="t" r="r" b="b"/>
            <a:pathLst>
              <a:path w="4415204" h="5422701">
                <a:moveTo>
                  <a:pt x="0" y="0"/>
                </a:moveTo>
                <a:lnTo>
                  <a:pt x="4415204" y="0"/>
                </a:lnTo>
                <a:lnTo>
                  <a:pt x="4415204" y="5422700"/>
                </a:lnTo>
                <a:lnTo>
                  <a:pt x="0" y="5422700"/>
                </a:lnTo>
                <a:lnTo>
                  <a:pt x="0" y="0"/>
                </a:lnTo>
                <a:close/>
              </a:path>
            </a:pathLst>
          </a:custGeom>
          <a:blipFill>
            <a:blip r:embed="rId4"/>
            <a:stretch>
              <a:fillRect/>
            </a:stretch>
          </a:blipFill>
        </p:spPr>
        <p:txBody>
          <a:bodyPr/>
          <a:lstStyle/>
          <a:p>
            <a:endParaRPr lang="en-IN" dirty="0"/>
          </a:p>
        </p:txBody>
      </p:sp>
      <p:sp>
        <p:nvSpPr>
          <p:cNvPr id="5" name="TextBox 5"/>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ODDS RATIO ESTIMATE</a:t>
            </a:r>
          </a:p>
        </p:txBody>
      </p:sp>
      <p:sp>
        <p:nvSpPr>
          <p:cNvPr id="7" name="Freeform 7"/>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NEURAL NETWORK</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1536034" y="2033648"/>
            <a:ext cx="9135409" cy="4244090"/>
          </a:xfrm>
          <a:custGeom>
            <a:avLst/>
            <a:gdLst/>
            <a:ahLst/>
            <a:cxnLst/>
            <a:rect l="l" t="t" r="r" b="b"/>
            <a:pathLst>
              <a:path w="11613946" h="4830579">
                <a:moveTo>
                  <a:pt x="0" y="0"/>
                </a:moveTo>
                <a:lnTo>
                  <a:pt x="11613946" y="0"/>
                </a:lnTo>
                <a:lnTo>
                  <a:pt x="11613946" y="4830580"/>
                </a:lnTo>
                <a:lnTo>
                  <a:pt x="0" y="4830580"/>
                </a:lnTo>
                <a:lnTo>
                  <a:pt x="0" y="0"/>
                </a:lnTo>
                <a:close/>
              </a:path>
            </a:pathLst>
          </a:custGeom>
          <a:blipFill>
            <a:blip r:embed="rId5"/>
            <a:stretch>
              <a:fillRect/>
            </a:stretch>
          </a:blipFill>
        </p:spPr>
        <p:txBody>
          <a:bodyPr/>
          <a:lstStyle/>
          <a:p>
            <a:endParaRPr lang="en-IN" dirty="0"/>
          </a:p>
        </p:txBody>
      </p:sp>
      <p:sp>
        <p:nvSpPr>
          <p:cNvPr id="7" name="Freeform 6">
            <a:extLst>
              <a:ext uri="{FF2B5EF4-FFF2-40B4-BE49-F238E27FC236}">
                <a16:creationId xmlns:a16="http://schemas.microsoft.com/office/drawing/2014/main" id="{EF0A5534-9225-1FFC-4CCD-93ACC8CE89C4}"/>
              </a:ext>
            </a:extLst>
          </p:cNvPr>
          <p:cNvSpPr/>
          <p:nvPr/>
        </p:nvSpPr>
        <p:spPr>
          <a:xfrm>
            <a:off x="11201400" y="3987918"/>
            <a:ext cx="5895048" cy="5647357"/>
          </a:xfrm>
          <a:custGeom>
            <a:avLst/>
            <a:gdLst/>
            <a:ahLst/>
            <a:cxnLst/>
            <a:rect l="l" t="t" r="r" b="b"/>
            <a:pathLst>
              <a:path w="5895048" h="5647357">
                <a:moveTo>
                  <a:pt x="0" y="0"/>
                </a:moveTo>
                <a:lnTo>
                  <a:pt x="5895048" y="0"/>
                </a:lnTo>
                <a:lnTo>
                  <a:pt x="5895048" y="5647357"/>
                </a:lnTo>
                <a:lnTo>
                  <a:pt x="0" y="5647357"/>
                </a:lnTo>
                <a:lnTo>
                  <a:pt x="0" y="0"/>
                </a:lnTo>
                <a:close/>
              </a:path>
            </a:pathLst>
          </a:custGeom>
          <a:blipFill>
            <a:blip r:embed="rId6"/>
            <a:stretch>
              <a:fillRect/>
            </a:stretch>
          </a:blipFill>
        </p:spPr>
        <p:txBody>
          <a:bodyPr/>
          <a:lstStyle/>
          <a:p>
            <a:endParaRPr lang="en-IN" dirty="0"/>
          </a:p>
        </p:txBody>
      </p:sp>
      <p:sp>
        <p:nvSpPr>
          <p:cNvPr id="8" name="TextBox 7">
            <a:extLst>
              <a:ext uri="{FF2B5EF4-FFF2-40B4-BE49-F238E27FC236}">
                <a16:creationId xmlns:a16="http://schemas.microsoft.com/office/drawing/2014/main" id="{F0DBA947-2E61-9026-2E11-BED615BD69B1}"/>
              </a:ext>
            </a:extLst>
          </p:cNvPr>
          <p:cNvSpPr txBox="1"/>
          <p:nvPr/>
        </p:nvSpPr>
        <p:spPr>
          <a:xfrm>
            <a:off x="4876800" y="8253352"/>
            <a:ext cx="4708696" cy="7150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Disabled preliminary training and ran the node.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NEURAL NETWORK</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1882733" y="2188917"/>
            <a:ext cx="7191653" cy="5906689"/>
          </a:xfrm>
          <a:custGeom>
            <a:avLst/>
            <a:gdLst/>
            <a:ahLst/>
            <a:cxnLst/>
            <a:rect l="l" t="t" r="r" b="b"/>
            <a:pathLst>
              <a:path w="7191653" h="5906689">
                <a:moveTo>
                  <a:pt x="0" y="0"/>
                </a:moveTo>
                <a:lnTo>
                  <a:pt x="7191653" y="0"/>
                </a:lnTo>
                <a:lnTo>
                  <a:pt x="7191653" y="5906689"/>
                </a:lnTo>
                <a:lnTo>
                  <a:pt x="0" y="5906689"/>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10058400" y="3700085"/>
            <a:ext cx="5572883" cy="14389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Only the inputs selected by the Regression node's stepwise procedure are not rejected. </a:t>
            </a:r>
          </a:p>
          <a:p>
            <a:pPr algn="just">
              <a:lnSpc>
                <a:spcPts val="2859"/>
              </a:lnSpc>
            </a:pPr>
            <a:endParaRPr lang="en-US" sz="2199" dirty="0">
              <a:solidFill>
                <a:srgbClr val="231F20"/>
              </a:solidFill>
              <a:latin typeface="Open Sauc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NEURAL NETWORK</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2819400" y="1880290"/>
            <a:ext cx="12131573" cy="7073210"/>
          </a:xfrm>
          <a:custGeom>
            <a:avLst/>
            <a:gdLst/>
            <a:ahLst/>
            <a:cxnLst/>
            <a:rect l="l" t="t" r="r" b="b"/>
            <a:pathLst>
              <a:path w="11613946" h="6526421">
                <a:moveTo>
                  <a:pt x="0" y="0"/>
                </a:moveTo>
                <a:lnTo>
                  <a:pt x="11613946" y="0"/>
                </a:lnTo>
                <a:lnTo>
                  <a:pt x="11613946" y="6526420"/>
                </a:lnTo>
                <a:lnTo>
                  <a:pt x="0" y="6526420"/>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7848600" y="9300424"/>
            <a:ext cx="10768218" cy="35306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Number of Estimated Weights for the TARGET variable is 91.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NEURAL NETWORK</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1028700" y="2819197"/>
            <a:ext cx="9297211" cy="4648605"/>
          </a:xfrm>
          <a:custGeom>
            <a:avLst/>
            <a:gdLst/>
            <a:ahLst/>
            <a:cxnLst/>
            <a:rect l="l" t="t" r="r" b="b"/>
            <a:pathLst>
              <a:path w="9297211" h="4648605">
                <a:moveTo>
                  <a:pt x="0" y="0"/>
                </a:moveTo>
                <a:lnTo>
                  <a:pt x="9297211" y="0"/>
                </a:lnTo>
                <a:lnTo>
                  <a:pt x="9297211" y="4648606"/>
                </a:lnTo>
                <a:lnTo>
                  <a:pt x="0" y="4648606"/>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10325911" y="2800147"/>
            <a:ext cx="7574049" cy="4434612"/>
          </a:xfrm>
          <a:prstGeom prst="rect">
            <a:avLst/>
          </a:prstGeom>
        </p:spPr>
        <p:txBody>
          <a:bodyPr lIns="0" tIns="0" rIns="0" bIns="0" rtlCol="0" anchor="t">
            <a:spAutoFit/>
          </a:bodyPr>
          <a:lstStyle/>
          <a:p>
            <a:pPr marL="474979" lvl="1" indent="-237490" algn="just">
              <a:lnSpc>
                <a:spcPts val="2859"/>
              </a:lnSpc>
              <a:buFont typeface="Arial"/>
              <a:buChar char="•"/>
            </a:pPr>
            <a:r>
              <a:rPr lang="en-US" sz="2199" dirty="0">
                <a:solidFill>
                  <a:srgbClr val="231F20"/>
                </a:solidFill>
                <a:latin typeface="Open Sauce"/>
              </a:rPr>
              <a:t>Confirm that this setting is in effect: Train Action Ö Search. This configures the AutoNeural node to sequentially increase the network complexity.</a:t>
            </a:r>
          </a:p>
          <a:p>
            <a:pPr marL="474979" lvl="1" indent="-237490" algn="just">
              <a:lnSpc>
                <a:spcPts val="2859"/>
              </a:lnSpc>
              <a:buFont typeface="Arial"/>
              <a:buChar char="•"/>
            </a:pPr>
            <a:r>
              <a:rPr lang="en-US" sz="2199" dirty="0">
                <a:solidFill>
                  <a:srgbClr val="231F20"/>
                </a:solidFill>
                <a:latin typeface="Open Sauce"/>
              </a:rPr>
              <a:t>Select Number of Hidden Units  1. With this option, each iteration adds one hidden unit.</a:t>
            </a:r>
          </a:p>
          <a:p>
            <a:pPr marL="474979" lvl="1" indent="-237490" algn="just">
              <a:lnSpc>
                <a:spcPts val="2859"/>
              </a:lnSpc>
              <a:buFont typeface="Arial"/>
              <a:buChar char="•"/>
            </a:pPr>
            <a:r>
              <a:rPr lang="en-US" sz="2199" dirty="0">
                <a:solidFill>
                  <a:srgbClr val="231F20"/>
                </a:solidFill>
                <a:latin typeface="Open Sauce"/>
              </a:rPr>
              <a:t>Select Tolerance  Low. This prevents preliminary training from occurring.</a:t>
            </a:r>
          </a:p>
          <a:p>
            <a:pPr marL="474979" lvl="1" indent="-237490" algn="just">
              <a:lnSpc>
                <a:spcPts val="2859"/>
              </a:lnSpc>
              <a:buFont typeface="Arial"/>
              <a:buChar char="•"/>
            </a:pPr>
            <a:r>
              <a:rPr lang="en-US" sz="2199" dirty="0">
                <a:solidFill>
                  <a:srgbClr val="231F20"/>
                </a:solidFill>
                <a:latin typeface="Open Sauce"/>
              </a:rPr>
              <a:t>Select Direct No. This deactivates direct connections between the inputs and the target.</a:t>
            </a:r>
          </a:p>
          <a:p>
            <a:pPr marL="474979" lvl="1" indent="-237490" algn="just">
              <a:lnSpc>
                <a:spcPts val="2859"/>
              </a:lnSpc>
              <a:buFont typeface="Arial"/>
              <a:buChar char="•"/>
            </a:pPr>
            <a:r>
              <a:rPr lang="en-US" sz="2199" dirty="0">
                <a:solidFill>
                  <a:srgbClr val="231F20"/>
                </a:solidFill>
                <a:latin typeface="Open Sauce"/>
              </a:rPr>
              <a:t>Select Normal  No. This deactivates the normal distribution activation function.</a:t>
            </a:r>
          </a:p>
          <a:p>
            <a:pPr algn="just">
              <a:lnSpc>
                <a:spcPts val="2859"/>
              </a:lnSpc>
            </a:pPr>
            <a:endParaRPr lang="en-US" sz="2199" dirty="0">
              <a:solidFill>
                <a:srgbClr val="231F20"/>
              </a:solidFill>
              <a:latin typeface="Open Sauc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NEURAL NETWORK</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3337027" y="2072999"/>
            <a:ext cx="10122092" cy="5352168"/>
          </a:xfrm>
          <a:custGeom>
            <a:avLst/>
            <a:gdLst/>
            <a:ahLst/>
            <a:cxnLst/>
            <a:rect l="l" t="t" r="r" b="b"/>
            <a:pathLst>
              <a:path w="10122092" h="5352168">
                <a:moveTo>
                  <a:pt x="0" y="0"/>
                </a:moveTo>
                <a:lnTo>
                  <a:pt x="10122093" y="0"/>
                </a:lnTo>
                <a:lnTo>
                  <a:pt x="10122093" y="5352168"/>
                </a:lnTo>
                <a:lnTo>
                  <a:pt x="0" y="5352168"/>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3183091" y="7807824"/>
            <a:ext cx="10117601" cy="1087542"/>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AutoNeural and Neural Network node's iteration plots differ. The AutoNeural node's iteration plot shows the final fit statistic versus the number of hidden units in the neural network.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IN" dirty="0"/>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472575" y="2019431"/>
            <a:ext cx="7416941" cy="2164477"/>
          </a:xfrm>
          <a:custGeom>
            <a:avLst/>
            <a:gdLst/>
            <a:ahLst/>
            <a:cxnLst/>
            <a:rect l="l" t="t" r="r" b="b"/>
            <a:pathLst>
              <a:path w="7416941" h="2164477">
                <a:moveTo>
                  <a:pt x="0" y="0"/>
                </a:moveTo>
                <a:lnTo>
                  <a:pt x="7416941" y="0"/>
                </a:lnTo>
                <a:lnTo>
                  <a:pt x="7416941" y="2164477"/>
                </a:lnTo>
                <a:lnTo>
                  <a:pt x="0" y="2164477"/>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8889516" y="5122597"/>
            <a:ext cx="8027032" cy="4510766"/>
          </a:xfrm>
          <a:custGeom>
            <a:avLst/>
            <a:gdLst/>
            <a:ahLst/>
            <a:cxnLst/>
            <a:rect l="l" t="t" r="r" b="b"/>
            <a:pathLst>
              <a:path w="8027032" h="4510766">
                <a:moveTo>
                  <a:pt x="0" y="0"/>
                </a:moveTo>
                <a:lnTo>
                  <a:pt x="8027032" y="0"/>
                </a:lnTo>
                <a:lnTo>
                  <a:pt x="8027032" y="4510766"/>
                </a:lnTo>
                <a:lnTo>
                  <a:pt x="0" y="4510766"/>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1472575" y="971550"/>
            <a:ext cx="7416941"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ADDING REPLACEMENT NODE</a:t>
            </a:r>
          </a:p>
        </p:txBody>
      </p:sp>
      <p:sp>
        <p:nvSpPr>
          <p:cNvPr id="9" name="TextBox 9"/>
          <p:cNvSpPr txBox="1"/>
          <p:nvPr/>
        </p:nvSpPr>
        <p:spPr>
          <a:xfrm>
            <a:off x="7920024" y="4126758"/>
            <a:ext cx="9126664" cy="694563"/>
          </a:xfrm>
          <a:prstGeom prst="rect">
            <a:avLst/>
          </a:prstGeom>
        </p:spPr>
        <p:txBody>
          <a:bodyPr lIns="0" tIns="0" rIns="0" bIns="0" rtlCol="0" anchor="t">
            <a:spAutoFit/>
          </a:bodyPr>
          <a:lstStyle/>
          <a:p>
            <a:pPr algn="r">
              <a:lnSpc>
                <a:spcPts val="5795"/>
              </a:lnSpc>
            </a:pPr>
            <a:r>
              <a:rPr lang="en-US" sz="4200" spc="411" dirty="0">
                <a:solidFill>
                  <a:srgbClr val="231F20"/>
                </a:solidFill>
                <a:latin typeface="Oswald Bold"/>
              </a:rPr>
              <a:t>HISTOGRAM OF THE DATASET</a:t>
            </a:r>
          </a:p>
        </p:txBody>
      </p:sp>
      <p:sp>
        <p:nvSpPr>
          <p:cNvPr id="10" name="Freeform 10"/>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1" name="Freeform 11"/>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 COMPARISION</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2605832" y="2599738"/>
            <a:ext cx="11613946" cy="5087525"/>
          </a:xfrm>
          <a:custGeom>
            <a:avLst/>
            <a:gdLst/>
            <a:ahLst/>
            <a:cxnLst/>
            <a:rect l="l" t="t" r="r" b="b"/>
            <a:pathLst>
              <a:path w="11613946" h="5087525">
                <a:moveTo>
                  <a:pt x="0" y="0"/>
                </a:moveTo>
                <a:lnTo>
                  <a:pt x="11613945" y="0"/>
                </a:lnTo>
                <a:lnTo>
                  <a:pt x="11613945" y="5087524"/>
                </a:lnTo>
                <a:lnTo>
                  <a:pt x="0" y="5087524"/>
                </a:lnTo>
                <a:lnTo>
                  <a:pt x="0" y="0"/>
                </a:lnTo>
                <a:close/>
              </a:path>
            </a:pathLst>
          </a:custGeom>
          <a:blipFill>
            <a:blip r:embed="rId5"/>
            <a:stretch>
              <a:fillRect/>
            </a:stretch>
          </a:blipFill>
        </p:spPr>
        <p:txBody>
          <a:bodyPr/>
          <a:lstStyle/>
          <a:p>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 COMPARISION</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2590800" y="1943100"/>
            <a:ext cx="10820400" cy="6324600"/>
          </a:xfrm>
          <a:custGeom>
            <a:avLst/>
            <a:gdLst/>
            <a:ahLst/>
            <a:cxnLst/>
            <a:rect l="l" t="t" r="r" b="b"/>
            <a:pathLst>
              <a:path w="9935838" h="5583414">
                <a:moveTo>
                  <a:pt x="0" y="0"/>
                </a:moveTo>
                <a:lnTo>
                  <a:pt x="9935839" y="0"/>
                </a:lnTo>
                <a:lnTo>
                  <a:pt x="9935839" y="5583414"/>
                </a:lnTo>
                <a:lnTo>
                  <a:pt x="0" y="5583414"/>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4106467" y="8440511"/>
            <a:ext cx="9935838" cy="107696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Results window contains four sub-windows: ROC Chart, Score Rankings Overlay plot, Fit Statistics, and Output.</a:t>
            </a:r>
          </a:p>
          <a:p>
            <a:pPr algn="just">
              <a:lnSpc>
                <a:spcPts val="2859"/>
              </a:lnSpc>
            </a:pPr>
            <a:endParaRPr lang="en-US" sz="2199" dirty="0">
              <a:solidFill>
                <a:srgbClr val="231F20"/>
              </a:solidFill>
              <a:latin typeface="Open Sauc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 COMPARISION</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3204598" y="2626648"/>
            <a:ext cx="11613946" cy="3417378"/>
          </a:xfrm>
          <a:custGeom>
            <a:avLst/>
            <a:gdLst/>
            <a:ahLst/>
            <a:cxnLst/>
            <a:rect l="l" t="t" r="r" b="b"/>
            <a:pathLst>
              <a:path w="11613946" h="3417378">
                <a:moveTo>
                  <a:pt x="0" y="0"/>
                </a:moveTo>
                <a:lnTo>
                  <a:pt x="11613946" y="0"/>
                </a:lnTo>
                <a:lnTo>
                  <a:pt x="11613946" y="3417378"/>
                </a:lnTo>
                <a:lnTo>
                  <a:pt x="0" y="3417378"/>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4106467" y="6973206"/>
            <a:ext cx="9935838" cy="14389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regression model was selected based on the Validation data: Misclassification rate. SAS Enterprise Miner assumes decision processing and selects the model with the lowest misclassification rate when there is a binary target.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 COMPARISION</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3086881" y="2329597"/>
            <a:ext cx="10698673" cy="5609702"/>
          </a:xfrm>
          <a:custGeom>
            <a:avLst/>
            <a:gdLst/>
            <a:ahLst/>
            <a:cxnLst/>
            <a:rect l="l" t="t" r="r" b="b"/>
            <a:pathLst>
              <a:path w="10698673" h="5609702">
                <a:moveTo>
                  <a:pt x="0" y="0"/>
                </a:moveTo>
                <a:lnTo>
                  <a:pt x="10698674" y="0"/>
                </a:lnTo>
                <a:lnTo>
                  <a:pt x="10698674" y="5609703"/>
                </a:lnTo>
                <a:lnTo>
                  <a:pt x="0" y="5609703"/>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3276600" y="8355594"/>
            <a:ext cx="10698673" cy="1438910"/>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ROC chart shows little difference between the non-tree models. This is consistent with the values of the ROC index, which equals the area under the ROC curves.</a:t>
            </a:r>
          </a:p>
          <a:p>
            <a:pPr algn="just">
              <a:lnSpc>
                <a:spcPts val="2859"/>
              </a:lnSpc>
            </a:pPr>
            <a:endParaRPr lang="en-US" sz="2199" dirty="0">
              <a:solidFill>
                <a:srgbClr val="231F20"/>
              </a:solidFill>
              <a:latin typeface="Open Sauc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38100" y="5715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 COMPARISION</a:t>
            </a:r>
          </a:p>
        </p:txBody>
      </p:sp>
      <p:sp>
        <p:nvSpPr>
          <p:cNvPr id="4" name="Freeform 4"/>
          <p:cNvSpPr/>
          <p:nvPr/>
        </p:nvSpPr>
        <p:spPr>
          <a:xfrm>
            <a:off x="14470197"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6" name="Freeform 6"/>
          <p:cNvSpPr/>
          <p:nvPr/>
        </p:nvSpPr>
        <p:spPr>
          <a:xfrm>
            <a:off x="3092181" y="2328209"/>
            <a:ext cx="10693373" cy="5630581"/>
          </a:xfrm>
          <a:custGeom>
            <a:avLst/>
            <a:gdLst/>
            <a:ahLst/>
            <a:cxnLst/>
            <a:rect l="l" t="t" r="r" b="b"/>
            <a:pathLst>
              <a:path w="10693373" h="5630581">
                <a:moveTo>
                  <a:pt x="0" y="0"/>
                </a:moveTo>
                <a:lnTo>
                  <a:pt x="10693374" y="0"/>
                </a:lnTo>
                <a:lnTo>
                  <a:pt x="10693374" y="5630582"/>
                </a:lnTo>
                <a:lnTo>
                  <a:pt x="0" y="5630582"/>
                </a:lnTo>
                <a:lnTo>
                  <a:pt x="0" y="0"/>
                </a:lnTo>
                <a:close/>
              </a:path>
            </a:pathLst>
          </a:custGeom>
          <a:blipFill>
            <a:blip r:embed="rId5"/>
            <a:stretch>
              <a:fillRect/>
            </a:stretch>
          </a:blipFill>
        </p:spPr>
        <p:txBody>
          <a:bodyPr/>
          <a:lstStyle/>
          <a:p>
            <a:endParaRPr lang="en-IN" dirty="0"/>
          </a:p>
        </p:txBody>
      </p:sp>
      <p:sp>
        <p:nvSpPr>
          <p:cNvPr id="7" name="TextBox 7"/>
          <p:cNvSpPr txBox="1"/>
          <p:nvPr/>
        </p:nvSpPr>
        <p:spPr>
          <a:xfrm>
            <a:off x="3104881" y="8557478"/>
            <a:ext cx="12699839" cy="1087542"/>
          </a:xfrm>
          <a:prstGeom prst="rect">
            <a:avLst/>
          </a:prstGeom>
        </p:spPr>
        <p:txBody>
          <a:bodyPr lIns="0" tIns="0" rIns="0" bIns="0" rtlCol="0" anchor="t">
            <a:spAutoFit/>
          </a:bodyPr>
          <a:lstStyle/>
          <a:p>
            <a:pPr algn="just">
              <a:lnSpc>
                <a:spcPts val="2859"/>
              </a:lnSpc>
            </a:pPr>
            <a:r>
              <a:rPr lang="en-US" sz="2199" dirty="0">
                <a:solidFill>
                  <a:srgbClr val="231F20"/>
                </a:solidFill>
                <a:latin typeface="Open Sauce"/>
              </a:rPr>
              <a:t>The Score Rankings Overlay plot presents what is commonly called a cumulative lift chart. Cases in the training and validation data are ranked based on decreasing predicted target values.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1686644" y="3549397"/>
            <a:ext cx="8097687" cy="1594103"/>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 YOU</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IN" dirty="0"/>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2474474" y="4195936"/>
            <a:ext cx="4258346" cy="5849849"/>
          </a:xfrm>
          <a:custGeom>
            <a:avLst/>
            <a:gdLst/>
            <a:ahLst/>
            <a:cxnLst/>
            <a:rect l="l" t="t" r="r" b="b"/>
            <a:pathLst>
              <a:path w="4258346" h="5849849">
                <a:moveTo>
                  <a:pt x="0" y="0"/>
                </a:moveTo>
                <a:lnTo>
                  <a:pt x="4258346" y="0"/>
                </a:lnTo>
                <a:lnTo>
                  <a:pt x="4258346" y="5849849"/>
                </a:lnTo>
                <a:lnTo>
                  <a:pt x="0" y="5849849"/>
                </a:lnTo>
                <a:lnTo>
                  <a:pt x="0" y="0"/>
                </a:lnTo>
                <a:close/>
              </a:path>
            </a:pathLst>
          </a:custGeom>
          <a:blipFill>
            <a:blip r:embed="rId3"/>
            <a:stretch>
              <a:fillRect/>
            </a:stretch>
          </a:blipFill>
        </p:spPr>
        <p:txBody>
          <a:bodyPr/>
          <a:lstStyle/>
          <a:p>
            <a:endParaRPr lang="en-IN" dirty="0"/>
          </a:p>
        </p:txBody>
      </p:sp>
      <p:sp>
        <p:nvSpPr>
          <p:cNvPr id="7" name="Freeform 7"/>
          <p:cNvSpPr/>
          <p:nvPr/>
        </p:nvSpPr>
        <p:spPr>
          <a:xfrm>
            <a:off x="9815215" y="4195936"/>
            <a:ext cx="6191367" cy="5629760"/>
          </a:xfrm>
          <a:custGeom>
            <a:avLst/>
            <a:gdLst/>
            <a:ahLst/>
            <a:cxnLst/>
            <a:rect l="l" t="t" r="r" b="b"/>
            <a:pathLst>
              <a:path w="6191367" h="5629760">
                <a:moveTo>
                  <a:pt x="0" y="0"/>
                </a:moveTo>
                <a:lnTo>
                  <a:pt x="6191366" y="0"/>
                </a:lnTo>
                <a:lnTo>
                  <a:pt x="6191366" y="5629761"/>
                </a:lnTo>
                <a:lnTo>
                  <a:pt x="0" y="5629761"/>
                </a:lnTo>
                <a:lnTo>
                  <a:pt x="0" y="0"/>
                </a:lnTo>
                <a:close/>
              </a:path>
            </a:pathLst>
          </a:custGeom>
          <a:blipFill>
            <a:blip r:embed="rId4"/>
            <a:stretch>
              <a:fillRect/>
            </a:stretch>
          </a:blipFill>
        </p:spPr>
        <p:txBody>
          <a:bodyPr/>
          <a:lstStyle/>
          <a:p>
            <a:endParaRPr lang="en-IN" dirty="0"/>
          </a:p>
        </p:txBody>
      </p:sp>
      <p:sp>
        <p:nvSpPr>
          <p:cNvPr id="8" name="TextBox 8"/>
          <p:cNvSpPr txBox="1"/>
          <p:nvPr/>
        </p:nvSpPr>
        <p:spPr>
          <a:xfrm>
            <a:off x="2142191" y="1002905"/>
            <a:ext cx="13864390" cy="1427988"/>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CHANGING THE REPLACEMENT NODE PROPERTIES </a:t>
            </a:r>
          </a:p>
          <a:p>
            <a:pPr>
              <a:lnSpc>
                <a:spcPts val="5795"/>
              </a:lnSpc>
            </a:pPr>
            <a:endParaRPr lang="en-US" sz="4200" spc="411" dirty="0">
              <a:solidFill>
                <a:srgbClr val="231F20"/>
              </a:solidFill>
              <a:latin typeface="Oswald Bold"/>
            </a:endParaRPr>
          </a:p>
        </p:txBody>
      </p:sp>
      <p:sp>
        <p:nvSpPr>
          <p:cNvPr id="9" name="TextBox 9"/>
          <p:cNvSpPr txBox="1"/>
          <p:nvPr/>
        </p:nvSpPr>
        <p:spPr>
          <a:xfrm>
            <a:off x="2474474" y="2233462"/>
            <a:ext cx="5642828" cy="1696992"/>
          </a:xfrm>
          <a:prstGeom prst="rect">
            <a:avLst/>
          </a:prstGeom>
        </p:spPr>
        <p:txBody>
          <a:bodyPr lIns="0" tIns="0" rIns="0" bIns="0" rtlCol="0" anchor="t">
            <a:spAutoFit/>
          </a:bodyPr>
          <a:lstStyle/>
          <a:p>
            <a:pPr algn="just">
              <a:lnSpc>
                <a:spcPts val="2767"/>
              </a:lnSpc>
              <a:spcBef>
                <a:spcPct val="0"/>
              </a:spcBef>
            </a:pPr>
            <a:r>
              <a:rPr lang="en-US" sz="2128" dirty="0">
                <a:solidFill>
                  <a:srgbClr val="231F20"/>
                </a:solidFill>
                <a:latin typeface="Open Sauce"/>
              </a:rPr>
              <a:t>You want to replace improper values with missing values. To do this, you need to change the Replacement Value property. Select missing to specify values you want to replace</a:t>
            </a:r>
          </a:p>
        </p:txBody>
      </p:sp>
      <p:sp>
        <p:nvSpPr>
          <p:cNvPr id="10" name="TextBox 10"/>
          <p:cNvSpPr txBox="1"/>
          <p:nvPr/>
        </p:nvSpPr>
        <p:spPr>
          <a:xfrm>
            <a:off x="9815215" y="2233462"/>
            <a:ext cx="6191367" cy="1429348"/>
          </a:xfrm>
          <a:prstGeom prst="rect">
            <a:avLst/>
          </a:prstGeom>
        </p:spPr>
        <p:txBody>
          <a:bodyPr lIns="0" tIns="0" rIns="0" bIns="0" rtlCol="0" anchor="t">
            <a:spAutoFit/>
          </a:bodyPr>
          <a:lstStyle/>
          <a:p>
            <a:pPr algn="just">
              <a:lnSpc>
                <a:spcPts val="2863"/>
              </a:lnSpc>
            </a:pPr>
            <a:r>
              <a:rPr lang="en-US" sz="2202" dirty="0">
                <a:solidFill>
                  <a:srgbClr val="231F20"/>
                </a:solidFill>
                <a:latin typeface="Open Sauce"/>
              </a:rPr>
              <a:t>Using this specification, any IntAge values that fall below the lower limit of 1 are set to missing. All other values of this variable do not change.</a:t>
            </a:r>
          </a:p>
        </p:txBody>
      </p:sp>
      <p:sp>
        <p:nvSpPr>
          <p:cNvPr id="11" name="Freeform 11"/>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12" name="Freeform 12"/>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3325815"/>
            <a:ext cx="8032299" cy="5932485"/>
          </a:xfrm>
          <a:custGeom>
            <a:avLst/>
            <a:gdLst/>
            <a:ahLst/>
            <a:cxnLst/>
            <a:rect l="l" t="t" r="r" b="b"/>
            <a:pathLst>
              <a:path w="8032299" h="5932485">
                <a:moveTo>
                  <a:pt x="0" y="0"/>
                </a:moveTo>
                <a:lnTo>
                  <a:pt x="8032299" y="0"/>
                </a:lnTo>
                <a:lnTo>
                  <a:pt x="8032299" y="5932485"/>
                </a:lnTo>
                <a:lnTo>
                  <a:pt x="0" y="5932485"/>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RESULTS FOR REPLACEMENT NODE</a:t>
            </a:r>
          </a:p>
        </p:txBody>
      </p:sp>
      <p:sp>
        <p:nvSpPr>
          <p:cNvPr id="5" name="TextBox 5"/>
          <p:cNvSpPr txBox="1"/>
          <p:nvPr/>
        </p:nvSpPr>
        <p:spPr>
          <a:xfrm>
            <a:off x="2142191" y="1963636"/>
            <a:ext cx="9941835" cy="1076960"/>
          </a:xfrm>
          <a:prstGeom prst="rect">
            <a:avLst/>
          </a:prstGeom>
        </p:spPr>
        <p:txBody>
          <a:bodyPr lIns="0" tIns="0" rIns="0" bIns="0" rtlCol="0" anchor="t">
            <a:spAutoFit/>
          </a:bodyPr>
          <a:lstStyle/>
          <a:p>
            <a:pPr algn="just">
              <a:lnSpc>
                <a:spcPts val="2859"/>
              </a:lnSpc>
              <a:spcBef>
                <a:spcPct val="0"/>
              </a:spcBef>
            </a:pPr>
            <a:r>
              <a:rPr lang="en-US" sz="2199" dirty="0">
                <a:solidFill>
                  <a:srgbClr val="231F20"/>
                </a:solidFill>
                <a:latin typeface="Open Sauce"/>
              </a:rPr>
              <a:t>The Replacement Counts window shows that 14811 observations were modified by the Replacement node as missing values. The Interval Variables window summarizes the replacement that was conducted.</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969596" y="2459852"/>
            <a:ext cx="9354984" cy="4346342"/>
          </a:xfrm>
          <a:custGeom>
            <a:avLst/>
            <a:gdLst/>
            <a:ahLst/>
            <a:cxnLst/>
            <a:rect l="l" t="t" r="r" b="b"/>
            <a:pathLst>
              <a:path w="9354984" h="4346342">
                <a:moveTo>
                  <a:pt x="0" y="0"/>
                </a:moveTo>
                <a:lnTo>
                  <a:pt x="9354984" y="0"/>
                </a:lnTo>
                <a:lnTo>
                  <a:pt x="9354984" y="4346342"/>
                </a:lnTo>
                <a:lnTo>
                  <a:pt x="0" y="4346342"/>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ADDING DATA PARTITION NODE</a:t>
            </a:r>
          </a:p>
        </p:txBody>
      </p:sp>
      <p:sp>
        <p:nvSpPr>
          <p:cNvPr id="5" name="TextBox 5"/>
          <p:cNvSpPr txBox="1"/>
          <p:nvPr/>
        </p:nvSpPr>
        <p:spPr>
          <a:xfrm>
            <a:off x="2969596" y="7260899"/>
            <a:ext cx="8231386" cy="1076960"/>
          </a:xfrm>
          <a:prstGeom prst="rect">
            <a:avLst/>
          </a:prstGeom>
        </p:spPr>
        <p:txBody>
          <a:bodyPr lIns="0" tIns="0" rIns="0" bIns="0" rtlCol="0" anchor="t">
            <a:spAutoFit/>
          </a:bodyPr>
          <a:lstStyle/>
          <a:p>
            <a:pPr>
              <a:lnSpc>
                <a:spcPts val="2859"/>
              </a:lnSpc>
            </a:pPr>
            <a:r>
              <a:rPr lang="en-US" sz="2199" dirty="0">
                <a:solidFill>
                  <a:srgbClr val="231F20"/>
                </a:solidFill>
                <a:latin typeface="Open Sauce"/>
              </a:rPr>
              <a:t>Entering 40 as the Training value in the Data Partition node.</a:t>
            </a:r>
          </a:p>
          <a:p>
            <a:pPr>
              <a:lnSpc>
                <a:spcPts val="2859"/>
              </a:lnSpc>
            </a:pPr>
            <a:r>
              <a:rPr lang="en-US" sz="2199" dirty="0">
                <a:solidFill>
                  <a:srgbClr val="231F20"/>
                </a:solidFill>
                <a:latin typeface="Open Sauce"/>
              </a:rPr>
              <a:t>Entering 40 as the Validation value in the Data Partition node.</a:t>
            </a:r>
          </a:p>
          <a:p>
            <a:pPr algn="l">
              <a:lnSpc>
                <a:spcPts val="2859"/>
              </a:lnSpc>
              <a:spcBef>
                <a:spcPct val="0"/>
              </a:spcBef>
            </a:pPr>
            <a:r>
              <a:rPr lang="en-US" sz="2199" dirty="0">
                <a:solidFill>
                  <a:srgbClr val="231F20"/>
                </a:solidFill>
                <a:latin typeface="Open Sauce"/>
              </a:rPr>
              <a:t>Entering 20 as the Testing value in the Data Partition node.</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Freeform 3"/>
          <p:cNvSpPr/>
          <p:nvPr/>
        </p:nvSpPr>
        <p:spPr>
          <a:xfrm>
            <a:off x="2142191" y="2043992"/>
            <a:ext cx="5843189" cy="7454583"/>
          </a:xfrm>
          <a:custGeom>
            <a:avLst/>
            <a:gdLst/>
            <a:ahLst/>
            <a:cxnLst/>
            <a:rect l="l" t="t" r="r" b="b"/>
            <a:pathLst>
              <a:path w="5843189" h="7454583">
                <a:moveTo>
                  <a:pt x="0" y="0"/>
                </a:moveTo>
                <a:lnTo>
                  <a:pt x="5843189" y="0"/>
                </a:lnTo>
                <a:lnTo>
                  <a:pt x="5843189" y="7454583"/>
                </a:lnTo>
                <a:lnTo>
                  <a:pt x="0" y="7454583"/>
                </a:lnTo>
                <a:lnTo>
                  <a:pt x="0" y="0"/>
                </a:lnTo>
                <a:close/>
              </a:path>
            </a:pathLst>
          </a:custGeom>
          <a:blipFill>
            <a:blip r:embed="rId3"/>
            <a:stretch>
              <a:fillRect/>
            </a:stretch>
          </a:blipFill>
        </p:spPr>
        <p:txBody>
          <a:bodyPr/>
          <a:lstStyle/>
          <a:p>
            <a:endParaRPr lang="en-IN" dirty="0"/>
          </a:p>
        </p:txBody>
      </p:sp>
      <p:sp>
        <p:nvSpPr>
          <p:cNvPr id="4" name="TextBox 4"/>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SUMMARY OF DATA PARTITION NODE</a:t>
            </a:r>
          </a:p>
        </p:txBody>
      </p:sp>
      <p:sp>
        <p:nvSpPr>
          <p:cNvPr id="5" name="TextBox 5"/>
          <p:cNvSpPr txBox="1"/>
          <p:nvPr/>
        </p:nvSpPr>
        <p:spPr>
          <a:xfrm>
            <a:off x="8587780" y="2369191"/>
            <a:ext cx="6455382" cy="2162810"/>
          </a:xfrm>
          <a:prstGeom prst="rect">
            <a:avLst/>
          </a:prstGeom>
        </p:spPr>
        <p:txBody>
          <a:bodyPr lIns="0" tIns="0" rIns="0" bIns="0" rtlCol="0" anchor="t">
            <a:spAutoFit/>
          </a:bodyPr>
          <a:lstStyle/>
          <a:p>
            <a:pPr algn="just">
              <a:lnSpc>
                <a:spcPts val="2859"/>
              </a:lnSpc>
              <a:spcBef>
                <a:spcPct val="0"/>
              </a:spcBef>
            </a:pPr>
            <a:r>
              <a:rPr lang="en-US" sz="2199" dirty="0">
                <a:solidFill>
                  <a:srgbClr val="231F20"/>
                </a:solidFill>
                <a:latin typeface="Open Sauce"/>
              </a:rPr>
              <a:t>The Results - Node: Data Partition window provides a basic metadata summary of the raw data that feeds the node and, more importantly, a frequency table that shows the distribution of the target variable, TARGET, in the raw, training, and validation data sets.</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dirty="0"/>
          </a:p>
        </p:txBody>
      </p:sp>
      <p:sp>
        <p:nvSpPr>
          <p:cNvPr id="3" name="TextBox 3"/>
          <p:cNvSpPr txBox="1"/>
          <p:nvPr/>
        </p:nvSpPr>
        <p:spPr>
          <a:xfrm>
            <a:off x="2142191" y="1002905"/>
            <a:ext cx="13864390" cy="694563"/>
          </a:xfrm>
          <a:prstGeom prst="rect">
            <a:avLst/>
          </a:prstGeom>
        </p:spPr>
        <p:txBody>
          <a:bodyPr lIns="0" tIns="0" rIns="0" bIns="0" rtlCol="0" anchor="t">
            <a:spAutoFit/>
          </a:bodyPr>
          <a:lstStyle/>
          <a:p>
            <a:pPr>
              <a:lnSpc>
                <a:spcPts val="5795"/>
              </a:lnSpc>
            </a:pPr>
            <a:r>
              <a:rPr lang="en-US" sz="4200" spc="411" dirty="0">
                <a:solidFill>
                  <a:srgbClr val="231F20"/>
                </a:solidFill>
                <a:latin typeface="Oswald Bold"/>
              </a:rPr>
              <a:t>MODELLING</a:t>
            </a:r>
          </a:p>
        </p:txBody>
      </p:sp>
      <p:sp>
        <p:nvSpPr>
          <p:cNvPr id="4" name="TextBox 4"/>
          <p:cNvSpPr txBox="1"/>
          <p:nvPr/>
        </p:nvSpPr>
        <p:spPr>
          <a:xfrm>
            <a:off x="2142191" y="2342408"/>
            <a:ext cx="10103949" cy="2623185"/>
          </a:xfrm>
          <a:prstGeom prst="rect">
            <a:avLst/>
          </a:prstGeom>
        </p:spPr>
        <p:txBody>
          <a:bodyPr lIns="0" tIns="0" rIns="0" bIns="0" rtlCol="0" anchor="t">
            <a:spAutoFit/>
          </a:bodyPr>
          <a:lstStyle/>
          <a:p>
            <a:pPr algn="just">
              <a:lnSpc>
                <a:spcPts val="3509"/>
              </a:lnSpc>
              <a:spcBef>
                <a:spcPct val="0"/>
              </a:spcBef>
            </a:pPr>
            <a:r>
              <a:rPr lang="en-US" sz="2699" dirty="0">
                <a:solidFill>
                  <a:srgbClr val="231F20"/>
                </a:solidFill>
                <a:latin typeface="Open Sauce"/>
              </a:rPr>
              <a:t>Many predictive modeling tools are found in SAS Enterprise Miner. The tools can be loosely grouped into three categories: primary, specialty, and multiple models. The primary tools interface with the three most commonly used predictive modeling methods: decision tree, regression, and neural network.</a:t>
            </a:r>
          </a:p>
        </p:txBody>
      </p:sp>
      <p:sp>
        <p:nvSpPr>
          <p:cNvPr id="5" name="TextBox 5"/>
          <p:cNvSpPr txBox="1"/>
          <p:nvPr/>
        </p:nvSpPr>
        <p:spPr>
          <a:xfrm>
            <a:off x="2142191" y="5613293"/>
            <a:ext cx="9456385" cy="3061335"/>
          </a:xfrm>
          <a:prstGeom prst="rect">
            <a:avLst/>
          </a:prstGeom>
        </p:spPr>
        <p:txBody>
          <a:bodyPr lIns="0" tIns="0" rIns="0" bIns="0" rtlCol="0" anchor="t">
            <a:spAutoFit/>
          </a:bodyPr>
          <a:lstStyle/>
          <a:p>
            <a:pPr algn="just">
              <a:lnSpc>
                <a:spcPts val="3510"/>
              </a:lnSpc>
              <a:spcBef>
                <a:spcPct val="0"/>
              </a:spcBef>
            </a:pPr>
            <a:r>
              <a:rPr lang="en-US" sz="2700" dirty="0">
                <a:solidFill>
                  <a:srgbClr val="231F20"/>
                </a:solidFill>
                <a:latin typeface="Open Sauce"/>
              </a:rPr>
              <a:t>Decision trees are a fantastic starting point for predictive modeling. Much like all of the modeling techniques, decision trees tackle each of the modeling essentials outlined in the introduction. By using prediction rules, cases are scored, while a split-search algorithm aids in input selection. Pruning is used to manage model complexity.</a:t>
            </a:r>
          </a:p>
        </p:txBody>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TotalTime>
  <Words>1895</Words>
  <Application>Microsoft Office PowerPoint</Application>
  <PresentationFormat>Custom</PresentationFormat>
  <Paragraphs>129</Paragraphs>
  <Slides>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Montserrat Classic Bold</vt:lpstr>
      <vt:lpstr>Oswald Bold</vt:lpstr>
      <vt:lpstr>Calibri</vt:lpstr>
      <vt:lpstr>Arial</vt:lpstr>
      <vt:lpstr>Open Sauce</vt:lpstr>
      <vt:lpstr>DM Sans</vt:lpstr>
      <vt:lpstr>Oswald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Rishi Gandhi</cp:lastModifiedBy>
  <cp:revision>4</cp:revision>
  <dcterms:created xsi:type="dcterms:W3CDTF">2006-08-16T00:00:00Z</dcterms:created>
  <dcterms:modified xsi:type="dcterms:W3CDTF">2023-10-26T15:15:11Z</dcterms:modified>
  <dc:identifier>DAFyLU29YkY</dc:identifier>
</cp:coreProperties>
</file>